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[Made us all authors in alphabetical order]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85c79267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85c79267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key to understanding sampling bias is seeing the difference between evidence of absence and absence of evidence</a:t>
            </a:r>
            <a:endParaRPr/>
          </a:p>
          <a:p>
            <a:pPr indent="-298450" lvl="0" marL="457200" rtl="0" algn="l">
              <a:spcBef>
                <a:spcPts val="0"/>
              </a:spcBef>
              <a:spcAft>
                <a:spcPts val="0"/>
              </a:spcAft>
              <a:buSzPts val="1100"/>
              <a:buChar char="-"/>
            </a:pPr>
            <a:r>
              <a:rPr lang="en"/>
              <a:t>Is your taxon of interest not found in a place / time bin because it wasn’t there, because it wasn’t preserved, or both?</a:t>
            </a:r>
            <a:endParaRPr/>
          </a:p>
          <a:p>
            <a:pPr indent="-298450" lvl="0" marL="457200" rtl="0" algn="l">
              <a:spcBef>
                <a:spcPts val="0"/>
              </a:spcBef>
              <a:spcAft>
                <a:spcPts val="0"/>
              </a:spcAft>
              <a:buSzPts val="1100"/>
              <a:buChar char="-"/>
            </a:pPr>
            <a:r>
              <a:rPr lang="en"/>
              <a:t>There are methods for trying to capture this, such as using gap-filler metrics and identifying places where you might expect your taxon to be present but it isn’t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86e984f2b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6e984f2b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Attempts to remove sampling signal can fundamentally alter our perceptions of biologic history</a:t>
            </a:r>
            <a:endParaRPr/>
          </a:p>
          <a:p>
            <a:pPr indent="-298450" lvl="0" marL="457200" rtl="0" algn="l">
              <a:spcBef>
                <a:spcPts val="0"/>
              </a:spcBef>
              <a:spcAft>
                <a:spcPts val="0"/>
              </a:spcAft>
              <a:buSzPts val="1100"/>
              <a:buChar char="-"/>
            </a:pPr>
            <a:r>
              <a:rPr lang="en"/>
              <a:t>E.g., Sepkoski’s “Palaeozoic plateau” and modern peak are revised by Alroy’s SQS curve of 2010</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81cb4a4e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81cb4a4e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Sampling and measurements can co-vary</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Usually we are concerned about </a:t>
            </a:r>
            <a:r>
              <a:rPr b="1" lang="en" sz="1200">
                <a:solidFill>
                  <a:schemeClr val="dk1"/>
                </a:solidFill>
              </a:rPr>
              <a:t>monotonic</a:t>
            </a:r>
            <a:r>
              <a:rPr lang="en" sz="1200">
                <a:solidFill>
                  <a:schemeClr val="dk1"/>
                </a:solidFill>
              </a:rPr>
              <a:t> relationships, e.g.:</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More fossils = more species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More fossils = larger largest fossil/smaller smallest fossil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Without considering sampling may reach wrong conclusion, e.g.:</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“Time bin A has more species diversity than time bin B”</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“Group X were larger organisms than group Y”</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81cb4a4e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81cb4a4e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752c04884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52c04884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Here are some examples of large-scale databases of palaeontological and ecological data</a:t>
            </a:r>
            <a:endParaRPr/>
          </a:p>
          <a:p>
            <a:pPr indent="-298450" lvl="0" marL="457200" rtl="0" algn="l">
              <a:spcBef>
                <a:spcPts val="0"/>
              </a:spcBef>
              <a:spcAft>
                <a:spcPts val="0"/>
              </a:spcAft>
              <a:buSzPts val="1100"/>
              <a:buChar char="-"/>
            </a:pPr>
            <a:r>
              <a:rPr lang="en"/>
              <a:t>Sampling bias is scale-based - the larger the scale of your analyses, the more inconsistency between your data points you are likely to be incorporating</a:t>
            </a:r>
            <a:endParaRPr/>
          </a:p>
          <a:p>
            <a:pPr indent="-298450" lvl="0" marL="457200" rtl="0" algn="l">
              <a:spcBef>
                <a:spcPts val="0"/>
              </a:spcBef>
              <a:spcAft>
                <a:spcPts val="0"/>
              </a:spcAft>
              <a:buSzPts val="1100"/>
              <a:buChar char="-"/>
            </a:pPr>
            <a:r>
              <a:rPr lang="en"/>
              <a:t>Big questions are interesting (global, long time periods, general evolutionary processes) but such datasets are subject to the most sampling bias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85c792676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5c792676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Understanding your dataset is key to seeing its underlying flaws</a:t>
            </a:r>
            <a:endParaRPr/>
          </a:p>
          <a:p>
            <a:pPr indent="-298450" lvl="0" marL="457200" rtl="0" algn="l">
              <a:spcBef>
                <a:spcPts val="0"/>
              </a:spcBef>
              <a:spcAft>
                <a:spcPts val="0"/>
              </a:spcAft>
              <a:buSzPts val="1100"/>
              <a:buChar char="-"/>
            </a:pPr>
            <a:r>
              <a:rPr lang="en"/>
              <a:t>Especially for collaborative big data, contributing to data collection and entry can really help you to see the decisions behind the data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52c04884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52c04884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Paleobiology Database is one of the most popular sources of big datasets in palaeo</a:t>
            </a:r>
            <a:endParaRPr/>
          </a:p>
          <a:p>
            <a:pPr indent="-298450" lvl="0" marL="457200" rtl="0" algn="l">
              <a:spcBef>
                <a:spcPts val="0"/>
              </a:spcBef>
              <a:spcAft>
                <a:spcPts val="0"/>
              </a:spcAft>
              <a:buSzPts val="1100"/>
              <a:buChar char="-"/>
            </a:pPr>
            <a:r>
              <a:rPr lang="en"/>
              <a:t>This is all of the Phanerozoic occurrences in the PBDB. Some things are quickly evident: the volume of data is huge, sampling through space is variable, sampling through time is also variable (indicated by the colour of the dots).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6e984f2b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6e984f2b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Macrostrat is an open access geological map platform, collaborating with geological surveys around the world</a:t>
            </a:r>
            <a:endParaRPr/>
          </a:p>
          <a:p>
            <a:pPr indent="-298450" lvl="0" marL="457200" rtl="0" algn="l">
              <a:spcBef>
                <a:spcPts val="0"/>
              </a:spcBef>
              <a:spcAft>
                <a:spcPts val="0"/>
              </a:spcAft>
              <a:buSzPts val="1100"/>
              <a:buChar char="-"/>
            </a:pPr>
            <a:r>
              <a:rPr lang="en"/>
              <a:t>The resolution of the data is highly variable with geography - some countries are more thoroughly mapped than others, and some countries are more open about this information than others!</a:t>
            </a:r>
            <a:endParaRPr/>
          </a:p>
          <a:p>
            <a:pPr indent="-298450" lvl="0" marL="457200" rtl="0" algn="l">
              <a:spcBef>
                <a:spcPts val="0"/>
              </a:spcBef>
              <a:spcAft>
                <a:spcPts val="0"/>
              </a:spcAft>
              <a:buSzPts val="1100"/>
              <a:buChar char="-"/>
            </a:pPr>
            <a:r>
              <a:rPr lang="en"/>
              <a:t>It’s a great resource for understanding the difference in rock area available through time, an important control on fossil collection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52c04884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52c04884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It’s okay - the first step is realising this, you’ve already managed that!</a:t>
            </a:r>
            <a:endParaRPr/>
          </a:p>
          <a:p>
            <a:pPr indent="-298450" lvl="0" marL="457200" rtl="0" algn="l">
              <a:spcBef>
                <a:spcPts val="0"/>
              </a:spcBef>
              <a:spcAft>
                <a:spcPts val="0"/>
              </a:spcAft>
              <a:buSzPts val="1100"/>
              <a:buChar char="-"/>
            </a:pPr>
            <a:r>
              <a:rPr lang="en"/>
              <a:t>Unfortunately there’s no blanket fix or correction (although sampling proxies were considered to be for a little while, that’s not true)</a:t>
            </a:r>
            <a:endParaRPr/>
          </a:p>
          <a:p>
            <a:pPr indent="-298450" lvl="0" marL="457200" rtl="0" algn="l">
              <a:spcBef>
                <a:spcPts val="0"/>
              </a:spcBef>
              <a:spcAft>
                <a:spcPts val="0"/>
              </a:spcAft>
              <a:buSzPts val="1100"/>
              <a:buChar char="-"/>
            </a:pPr>
            <a:r>
              <a:rPr lang="en"/>
              <a:t>The appropriate action to take is highly dependent on your question(s), and often the first step is to read around the methods, what have other people tried and what are the issues with their approaches?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52c04884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52c04884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Most methods used by palaeontolgists are taken from the ecological literature</a:t>
            </a:r>
            <a:endParaRPr/>
          </a:p>
          <a:p>
            <a:pPr indent="-298450" lvl="0" marL="457200" rtl="0" algn="l">
              <a:spcBef>
                <a:spcPts val="0"/>
              </a:spcBef>
              <a:spcAft>
                <a:spcPts val="0"/>
              </a:spcAft>
              <a:buSzPts val="1100"/>
              <a:buChar char="-"/>
            </a:pPr>
            <a:r>
              <a:rPr lang="en"/>
              <a:t>Here it is assumed you are doing something like dropping a quadrat in a meadow and counting everything you find inside of it - obviously the fossil record is very different!</a:t>
            </a:r>
            <a:endParaRPr/>
          </a:p>
          <a:p>
            <a:pPr indent="-298450" lvl="0" marL="457200" rtl="0" algn="l">
              <a:spcBef>
                <a:spcPts val="0"/>
              </a:spcBef>
              <a:spcAft>
                <a:spcPts val="0"/>
              </a:spcAft>
              <a:buSzPts val="1100"/>
              <a:buChar char="-"/>
            </a:pPr>
            <a:r>
              <a:rPr lang="en"/>
              <a:t>Having said that, sampling bias is just as important in data collection for extant species, but from different sources and to different scales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7fdcf361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7fdcf361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colour code these so people can easily visually skip around the video?]</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85c792676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85c792676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It’s a common problem in palaeontological data analysis to want to compare two or more samples, which are usually of different sizes</a:t>
            </a:r>
            <a:endParaRPr/>
          </a:p>
          <a:p>
            <a:pPr indent="-298450" lvl="0" marL="457200" rtl="0" algn="l">
              <a:spcBef>
                <a:spcPts val="0"/>
              </a:spcBef>
              <a:spcAft>
                <a:spcPts val="0"/>
              </a:spcAft>
              <a:buSzPts val="1100"/>
              <a:buChar char="-"/>
            </a:pPr>
            <a:r>
              <a:rPr lang="en"/>
              <a:t>We want to make comparisons between these samples using the ‘fairest’ approach, by statistically manipulating these datasets to make them as comparable as possible</a:t>
            </a:r>
            <a:endParaRPr/>
          </a:p>
          <a:p>
            <a:pPr indent="-298450" lvl="0" marL="457200" rtl="0" algn="l">
              <a:spcBef>
                <a:spcPts val="0"/>
              </a:spcBef>
              <a:spcAft>
                <a:spcPts val="0"/>
              </a:spcAft>
              <a:buSzPts val="1100"/>
              <a:buChar char="-"/>
            </a:pPr>
            <a:r>
              <a:rPr lang="en">
                <a:solidFill>
                  <a:schemeClr val="dk1"/>
                </a:solidFill>
              </a:rPr>
              <a:t>The first attempts to do this considered that equal sampling between bins was ‘fairest’, how does this work?</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85c792676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5c792676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Extrapolation uses a random sampling process to increase the number of observations for a smaller sample...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85c792676f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5c792676f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while subsampling or rarefaction uses a random sampling process to reduce the number of observations in a larger sample.</a:t>
            </a:r>
            <a:endParaRPr/>
          </a:p>
          <a:p>
            <a:pPr indent="-298450" lvl="0" marL="457200" rtl="0" algn="l">
              <a:spcBef>
                <a:spcPts val="0"/>
              </a:spcBef>
              <a:spcAft>
                <a:spcPts val="0"/>
              </a:spcAft>
              <a:buSzPts val="1100"/>
              <a:buChar char="-"/>
            </a:pPr>
            <a:r>
              <a:rPr lang="en"/>
              <a:t>Both of these processes are usually done iteratively, for example 100 times, with results averaged across these 100 iterations. This is a process called bootstrapping, and is a relatively simple way to artificially create equal sample sizes between the things you want to compare.</a:t>
            </a:r>
            <a:endParaRPr/>
          </a:p>
          <a:p>
            <a:pPr indent="-298450" lvl="0" marL="457200" rtl="0" algn="l">
              <a:spcBef>
                <a:spcPts val="0"/>
              </a:spcBef>
              <a:spcAft>
                <a:spcPts val="0"/>
              </a:spcAft>
              <a:buClr>
                <a:schemeClr val="dk1"/>
              </a:buClr>
              <a:buSzPts val="1100"/>
              <a:buChar char="-"/>
            </a:pPr>
            <a:r>
              <a:rPr lang="en">
                <a:solidFill>
                  <a:schemeClr val="dk1"/>
                </a:solidFill>
              </a:rPr>
              <a:t>At first thought, equal sampling between bins seems reasonable - however, the size of those samples is probably controlled by both underlying differences in biological abundance and sampling bias, so equal sampling throws out all of this information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85c792676f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5c792676f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More popular methods now are based on coverage, an estimate of how ‘complete’ sampling is for that sample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ideas surrounding this are based on the collector’s curve model, or species accumulation curves (as they are known in modern ecology)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Imagine you are going for a field season fossil hunting in a newly discovered locality...</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7fdcf3616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fdcf3616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the first few fossils you find are going to be the first of their species known from that locality, so the increase in diversity known in that locality will be rapid.</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85c792676f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5c792676f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When you go back for your second field season, some of the new fossils you find will be new species from that locality, whereas others will be of the same species you saw on your first field season, so the additional diversity discovered will be slightly reduced compared to your first visit.</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85c792676f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85c792676f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When you go back for your third season, you might find one or two new species, however the majority of fossils you find will be from species you have previously identified at the locality. This means that the collector’s curve is levelling, and suggests that the diversity known at the locality is asymptoting at (or near to) the ‘true’ diversity level.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Remember that this ‘true’ diversity only reflects the ‘potential fossil record’ from Slide 3, and not necessarily biological reality!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Coverage-based methods therefore use the relationship between abundance and diversity in a sample to estimate how far along the curve a sample is, or how well ‘covered’ it is in relation to the ‘true’ or asymptotic diversity level.</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85c792676f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5c792676f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Mike Foote was the first to suggest using bootstrapping to try and understand evolutionary patterns using fossils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Each point on the left is a combination of trilobite subgroup and stratigraphic interval, indicating a strong relationship between sample size and diversity (r2 = 0.90)</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85c792676f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5c792676f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He examined the change in overall morphological disparity of trilobites through time, and the relative role of different taxonomic subgroups in contributing to this diversity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 also used bootstrapping to see whether changes in the known numbers of these trilobites through time was affecting their contribution to this morphological disparity</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85c792676f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85c792676f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This is really important to understand when comparing two datasets - looking at the raw occurrences, one might contain more species than the other, but it could just be that the richer dataset has a higher ‘sampling completeness’ than the other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Coverage-based methods therefore attempt to scale curves for each sample on these two axes, so that you can compare diversity levels between them at a sampling completeness of your choice</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85bc0dc72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5bc0dc72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colour code these so people can easily visually skip around the video?]</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84750dad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84750dad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Important concept in ecology is rank order abundance - can be exploited for subsampling</a:t>
            </a:r>
            <a:endParaRPr/>
          </a:p>
          <a:p>
            <a:pPr indent="-298450" lvl="0" marL="457200" rtl="0" algn="l">
              <a:spcBef>
                <a:spcPts val="0"/>
              </a:spcBef>
              <a:spcAft>
                <a:spcPts val="0"/>
              </a:spcAft>
              <a:buSzPts val="1100"/>
              <a:buChar char="●"/>
            </a:pPr>
            <a:r>
              <a:rPr lang="en"/>
              <a:t>Once rarest species is sampled at least twice can expect that all species are sampled (or at least all sampleable species if considering fossils)</a:t>
            </a:r>
            <a:endParaRPr/>
          </a:p>
          <a:p>
            <a:pPr indent="-298450" lvl="0" marL="457200" rtl="0" algn="l">
              <a:spcBef>
                <a:spcPts val="0"/>
              </a:spcBef>
              <a:spcAft>
                <a:spcPts val="0"/>
              </a:spcAft>
              <a:buSzPts val="1100"/>
              <a:buChar char="●"/>
            </a:pPr>
            <a:r>
              <a:rPr lang="en"/>
              <a:t>Shape of </a:t>
            </a:r>
            <a:r>
              <a:rPr lang="en"/>
              <a:t>distribution effects evenness and any subsampled diversity estimate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84750dad6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4750dad6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also consider rank order abundance as a “curve” and ask for areas underneath it (“quotients”)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781cb4a4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781cb4a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SQS, TRiPS, Chao1 and Squares are all examples of coverage-based methods, see Further Reading; examples here of both extrapolation (e.g. Squares) and subsampling (e.g. SQS)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86e984f2b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86e984f2b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Emma’s paper examined PBDB occurrences of tetrapods through the Carboniferous and early Permian, looking for a drop corresponding with the Carboniferous Rainforest Collapse</a:t>
            </a:r>
            <a:endParaRPr/>
          </a:p>
          <a:p>
            <a:pPr indent="-298450" lvl="0" marL="457200" rtl="0" algn="l">
              <a:spcBef>
                <a:spcPts val="0"/>
              </a:spcBef>
              <a:spcAft>
                <a:spcPts val="0"/>
              </a:spcAft>
              <a:buSzPts val="1100"/>
              <a:buChar char="-"/>
            </a:pPr>
            <a:r>
              <a:rPr lang="en"/>
              <a:t>The raw data shows a drop in diversity in the Kungurian, however the SQS analyses show that this drop is a sampling artefact, and that actually diversity was likely highest in the Kungurian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85cbc5d5e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85cbc5d5e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Recently some papers have attempted to address comparing popular methods, using simulations to quantify ways in which some are objectively better than others - Close et al. is a helpful, if a little technical, paper</a:t>
            </a:r>
            <a:endParaRPr/>
          </a:p>
          <a:p>
            <a:pPr indent="-298450" lvl="0" marL="457200" rtl="0" algn="l">
              <a:spcBef>
                <a:spcPts val="0"/>
              </a:spcBef>
              <a:spcAft>
                <a:spcPts val="0"/>
              </a:spcAft>
              <a:buSzPts val="1100"/>
              <a:buChar char="-"/>
            </a:pPr>
            <a:r>
              <a:rPr lang="en"/>
              <a:t>The major take-home is that sample size (number of fossils) is always going to be the biggest hindrance to quantifying diversity in the fossil record (you can see this on the x-axis of each panel)</a:t>
            </a:r>
            <a:endParaRPr/>
          </a:p>
          <a:p>
            <a:pPr indent="-298450" lvl="0" marL="457200" rtl="0" algn="l">
              <a:spcBef>
                <a:spcPts val="0"/>
              </a:spcBef>
              <a:spcAft>
                <a:spcPts val="0"/>
              </a:spcAft>
              <a:buSzPts val="1100"/>
              <a:buChar char="-"/>
            </a:pPr>
            <a:r>
              <a:rPr lang="en"/>
              <a:t>The second is that all three of the methods used here perform better than raw counts at small sample sizes (curves are higher / closer to the true value)</a:t>
            </a:r>
            <a:endParaRPr/>
          </a:p>
          <a:p>
            <a:pPr indent="-298450" lvl="0" marL="457200" rtl="0" algn="l">
              <a:spcBef>
                <a:spcPts val="0"/>
              </a:spcBef>
              <a:spcAft>
                <a:spcPts val="0"/>
              </a:spcAft>
              <a:buSzPts val="1100"/>
              <a:buChar char="-"/>
            </a:pPr>
            <a:r>
              <a:rPr lang="en"/>
              <a:t>The third is that the less taxonomically even your sample is (common and rare taxa rather than an even distribution), the less likely your richness estimate is to reflect the true diversity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752c04884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752c04884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CMR is a statistical approach which aims to emulate the classical ecological sampling technique</a:t>
            </a:r>
            <a:endParaRPr/>
          </a:p>
          <a:p>
            <a:pPr indent="-298450" lvl="0" marL="457200" rtl="0" algn="l">
              <a:spcBef>
                <a:spcPts val="0"/>
              </a:spcBef>
              <a:spcAft>
                <a:spcPts val="0"/>
              </a:spcAft>
              <a:buSzPts val="1100"/>
              <a:buChar char="-"/>
            </a:pPr>
            <a:r>
              <a:rPr lang="en"/>
              <a:t>The aim is to estimate sampling completeness while also calculating other evolutionary parameters such as origination and extinction rates, or diversity</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85c792676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85c792676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Some papers have previously tried to use sampling proxies such as formation counts as a ‘correction’ for sampling bias, also known as a residual modelling approach</a:t>
            </a:r>
            <a:endParaRPr/>
          </a:p>
          <a:p>
            <a:pPr indent="-298450" lvl="0" marL="457200" rtl="0" algn="l">
              <a:spcBef>
                <a:spcPts val="0"/>
              </a:spcBef>
              <a:spcAft>
                <a:spcPts val="0"/>
              </a:spcAft>
              <a:buSzPts val="1100"/>
              <a:buChar char="-"/>
            </a:pPr>
            <a:r>
              <a:rPr lang="en"/>
              <a:t>Evaluation of these methods using a simulation approach have shown that such sampling proxies and raw fossil diversity are too closely interlinked; ‘correction’ loses the true signal as well as the effect of sampling</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85cbc5d5e3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85cbc5d5e3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There are also methods being developed which use evolutionary models to build phylogenetic trees, such as the fossilised birth-death model</a:t>
            </a:r>
            <a:endParaRPr/>
          </a:p>
          <a:p>
            <a:pPr indent="-298450" lvl="0" marL="457200" rtl="0" algn="l">
              <a:spcBef>
                <a:spcPts val="0"/>
              </a:spcBef>
              <a:spcAft>
                <a:spcPts val="0"/>
              </a:spcAft>
              <a:buSzPts val="1100"/>
              <a:buChar char="-"/>
            </a:pPr>
            <a:r>
              <a:rPr lang="en"/>
              <a:t>Fossil data can be incorporated into the model, which in turn can give insights into sampling completeness, estimates of total clade diversity, and speciation and extinction rates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752c04884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752c04884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Most previously mentioned methods are implemented across time, i.e. comparing stages - recently methods have also been developed to control for sampling variation across space, particularly necessary when interested in global patterns</a:t>
            </a:r>
            <a:endParaRPr/>
          </a:p>
          <a:p>
            <a:pPr indent="-298450" lvl="0" marL="457200" rtl="0" algn="l">
              <a:spcBef>
                <a:spcPts val="0"/>
              </a:spcBef>
              <a:spcAft>
                <a:spcPts val="0"/>
              </a:spcAft>
              <a:buSzPts val="1100"/>
              <a:buChar char="-"/>
            </a:pPr>
            <a:r>
              <a:rPr lang="en"/>
              <a:t>These methods generally assume fossil absence results from no sampling, and designate well-sampled regions to compare between</a:t>
            </a:r>
            <a:endParaRPr/>
          </a:p>
          <a:p>
            <a:pPr indent="-298450" lvl="0" marL="457200" rtl="0" algn="l">
              <a:spcBef>
                <a:spcPts val="0"/>
              </a:spcBef>
              <a:spcAft>
                <a:spcPts val="0"/>
              </a:spcAft>
              <a:buSzPts val="1100"/>
              <a:buChar char="-"/>
            </a:pPr>
            <a:r>
              <a:rPr lang="en"/>
              <a:t>Some of these methods are quite complex, but it’s a rapidly moving area of sampling bias research, so may become easier to implement in the near future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80907e073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0907e073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Sampling is the relationship between true biological patterns in deep time and our observations of them based on the fossil record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52c0488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52c0488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Many facets, including effort, time, money, N scientists, N papers, N fossils collected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80907e073a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80907e073a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Example from a forthcoming paper on tetrapods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85bc0dc72b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5bc0dc72b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Examples of collector curves (for GB fishes and Mesozoic dinosaurs)</a:t>
            </a:r>
            <a:endParaRPr/>
          </a:p>
          <a:p>
            <a:pPr indent="-298450" lvl="0" marL="457200" rtl="0" algn="l">
              <a:spcBef>
                <a:spcPts val="0"/>
              </a:spcBef>
              <a:spcAft>
                <a:spcPts val="0"/>
              </a:spcAft>
              <a:buSzPts val="1100"/>
              <a:buChar char="-"/>
            </a:pPr>
            <a:r>
              <a:rPr lang="en"/>
              <a:t>Some groups are still in exponential discovery phase (e.g., dinosaurs)</a:t>
            </a:r>
            <a:endParaRPr/>
          </a:p>
          <a:p>
            <a:pPr indent="-298450" lvl="0" marL="457200" rtl="0" algn="l">
              <a:spcBef>
                <a:spcPts val="0"/>
              </a:spcBef>
              <a:spcAft>
                <a:spcPts val="0"/>
              </a:spcAft>
              <a:buSzPts val="1100"/>
              <a:buChar char="-"/>
            </a:pPr>
            <a:r>
              <a:rPr lang="en"/>
              <a:t>Others suggest there is little left to find (but the asymptote is not true diversity)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86e984f2b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6e984f2b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Variation in sampling affects almost any measure of biotic change through time we might want to measure</a:t>
            </a:r>
            <a:endParaRPr/>
          </a:p>
          <a:p>
            <a:pPr indent="-298450" lvl="0" marL="457200" rtl="0" algn="l">
              <a:spcBef>
                <a:spcPts val="0"/>
              </a:spcBef>
              <a:spcAft>
                <a:spcPts val="0"/>
              </a:spcAft>
              <a:buSzPts val="1100"/>
              <a:buChar char="-"/>
            </a:pPr>
            <a:r>
              <a:rPr lang="en"/>
              <a:t>For example, different body parts are more or less likely to be preserved or identified, the example here considers bird fossils</a:t>
            </a:r>
            <a:endParaRPr/>
          </a:p>
          <a:p>
            <a:pPr indent="-298450" lvl="0" marL="457200" rtl="0" algn="l">
              <a:spcBef>
                <a:spcPts val="0"/>
              </a:spcBef>
              <a:spcAft>
                <a:spcPts val="0"/>
              </a:spcAft>
              <a:buSzPts val="1100"/>
              <a:buChar char="-"/>
            </a:pPr>
            <a:r>
              <a:rPr lang="en"/>
              <a:t>Other examples include the contrast in preservation potential between soft and hard bodied animals, which makes reconstructing deep time communities really difficult, and Lagerstatten effects, whereby spikes in estimates of diversity or disparity through time or space might be due to a window of exceptional preservation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81cb4a4e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81cb4a4e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Patient</a:t>
            </a:r>
            <a:r>
              <a:rPr lang="en"/>
              <a:t> zero for sampling bias is perhaps Raup’s famous 1972 paper in Science (but even Phillips in 1860 had a partial correction)</a:t>
            </a:r>
            <a:endParaRPr/>
          </a:p>
          <a:p>
            <a:pPr indent="-298450" lvl="0" marL="457200" rtl="0" algn="l">
              <a:spcBef>
                <a:spcPts val="0"/>
              </a:spcBef>
              <a:spcAft>
                <a:spcPts val="0"/>
              </a:spcAft>
              <a:buSzPts val="1100"/>
              <a:buChar char="-"/>
            </a:pPr>
            <a:r>
              <a:rPr lang="en"/>
              <a:t>Here we see (some old) diversity compilations plotted without shading…</a:t>
            </a:r>
            <a:endParaRPr/>
          </a:p>
          <a:p>
            <a:pPr indent="-298450" lvl="0" marL="457200" rtl="0" algn="l">
              <a:spcBef>
                <a:spcPts val="0"/>
              </a:spcBef>
              <a:spcAft>
                <a:spcPts val="0"/>
              </a:spcAft>
              <a:buSzPts val="1100"/>
              <a:buChar char="-"/>
            </a:pPr>
            <a:r>
              <a:rPr lang="en"/>
              <a:t>...and below them a very similar shaped curve of amount of sedimentary rock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9.png"/><Relationship Id="rId7" Type="http://schemas.openxmlformats.org/officeDocument/2006/relationships/image" Target="../media/image17.png"/><Relationship Id="rId8"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hyperlink" Target="http://paleobiodb.org" TargetMode="External"/><Relationship Id="rId5" Type="http://schemas.openxmlformats.org/officeDocument/2006/relationships/hyperlink" Target="http://paleobiodb.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macrostrat.org/" TargetMode="Externa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3.jpg"/><Relationship Id="rId5" Type="http://schemas.openxmlformats.org/officeDocument/2006/relationships/image" Target="../media/image14.png"/><Relationship Id="rId6" Type="http://schemas.openxmlformats.org/officeDocument/2006/relationships/image" Target="../media/image9.jpg"/><Relationship Id="rId7" Type="http://schemas.openxmlformats.org/officeDocument/2006/relationships/image" Target="../media/image4.jpg"/><Relationship Id="rId8" Type="http://schemas.openxmlformats.org/officeDocument/2006/relationships/image" Target="../media/image3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Sampling bias in the fossil record</a:t>
            </a:r>
            <a:endParaRPr/>
          </a:p>
        </p:txBody>
      </p:sp>
      <p:sp>
        <p:nvSpPr>
          <p:cNvPr id="55" name="Google Shape;55;p13"/>
          <p:cNvSpPr txBox="1"/>
          <p:nvPr>
            <p:ph idx="1" type="subTitle"/>
          </p:nvPr>
        </p:nvSpPr>
        <p:spPr>
          <a:xfrm>
            <a:off x="311700" y="2116538"/>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Bethany J. Allen | Alex M. Dunhill | Graeme T. Lloyd</a:t>
            </a:r>
            <a:endParaRPr>
              <a:solidFill>
                <a:srgbClr val="000000"/>
              </a:solidFill>
            </a:endParaRPr>
          </a:p>
        </p:txBody>
      </p:sp>
      <p:pic>
        <p:nvPicPr>
          <p:cNvPr id="56" name="Google Shape;56;p13"/>
          <p:cNvPicPr preferRelativeResize="0"/>
          <p:nvPr/>
        </p:nvPicPr>
        <p:blipFill>
          <a:blip r:embed="rId3">
            <a:alphaModFix/>
          </a:blip>
          <a:stretch>
            <a:fillRect/>
          </a:stretch>
        </p:blipFill>
        <p:spPr>
          <a:xfrm>
            <a:off x="1401050" y="2840463"/>
            <a:ext cx="1966875" cy="1951850"/>
          </a:xfrm>
          <a:prstGeom prst="rect">
            <a:avLst/>
          </a:prstGeom>
          <a:noFill/>
          <a:ln>
            <a:noFill/>
          </a:ln>
        </p:spPr>
      </p:pic>
      <p:pic>
        <p:nvPicPr>
          <p:cNvPr id="57" name="Google Shape;57;p13"/>
          <p:cNvPicPr preferRelativeResize="0"/>
          <p:nvPr/>
        </p:nvPicPr>
        <p:blipFill rotWithShape="1">
          <a:blip r:embed="rId4">
            <a:alphaModFix/>
          </a:blip>
          <a:srcRect b="20285" l="0" r="0" t="18263"/>
          <a:stretch/>
        </p:blipFill>
        <p:spPr>
          <a:xfrm>
            <a:off x="4278800" y="2707875"/>
            <a:ext cx="3607923" cy="2217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2"/>
          <p:cNvSpPr/>
          <p:nvPr/>
        </p:nvSpPr>
        <p:spPr>
          <a:xfrm>
            <a:off x="0" y="0"/>
            <a:ext cx="9144000" cy="8841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Sampling can drive pattern</a:t>
            </a:r>
            <a:endParaRPr b="1">
              <a:solidFill>
                <a:srgbClr val="FFFFFF"/>
              </a:solidFill>
            </a:endParaRPr>
          </a:p>
        </p:txBody>
      </p:sp>
      <p:pic>
        <p:nvPicPr>
          <p:cNvPr id="147" name="Google Shape;147;p22"/>
          <p:cNvPicPr preferRelativeResize="0"/>
          <p:nvPr/>
        </p:nvPicPr>
        <p:blipFill rotWithShape="1">
          <a:blip r:embed="rId3">
            <a:alphaModFix/>
          </a:blip>
          <a:srcRect b="51592" l="28371" r="28259" t="15945"/>
          <a:stretch/>
        </p:blipFill>
        <p:spPr>
          <a:xfrm>
            <a:off x="1925237" y="1762121"/>
            <a:ext cx="5293526" cy="2228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3"/>
          <p:cNvSpPr/>
          <p:nvPr/>
        </p:nvSpPr>
        <p:spPr>
          <a:xfrm>
            <a:off x="0" y="0"/>
            <a:ext cx="9144000" cy="8841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Removing sampling bias</a:t>
            </a:r>
            <a:endParaRPr b="1">
              <a:solidFill>
                <a:srgbClr val="FFFFFF"/>
              </a:solidFill>
            </a:endParaRPr>
          </a:p>
        </p:txBody>
      </p:sp>
      <p:sp>
        <p:nvSpPr>
          <p:cNvPr id="154" name="Google Shape;154;p23"/>
          <p:cNvSpPr txBox="1"/>
          <p:nvPr/>
        </p:nvSpPr>
        <p:spPr>
          <a:xfrm>
            <a:off x="0" y="4772100"/>
            <a:ext cx="91440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Sepkoski</a:t>
            </a:r>
            <a:r>
              <a:rPr lang="en"/>
              <a:t> 1984, Alroy 2010; </a:t>
            </a:r>
            <a:r>
              <a:rPr i="1" lang="en"/>
              <a:t>Palaeontology</a:t>
            </a:r>
            <a:endParaRPr i="1"/>
          </a:p>
        </p:txBody>
      </p:sp>
      <p:pic>
        <p:nvPicPr>
          <p:cNvPr id="155" name="Google Shape;155;p23"/>
          <p:cNvPicPr preferRelativeResize="0"/>
          <p:nvPr/>
        </p:nvPicPr>
        <p:blipFill>
          <a:blip r:embed="rId3">
            <a:alphaModFix/>
          </a:blip>
          <a:stretch>
            <a:fillRect/>
          </a:stretch>
        </p:blipFill>
        <p:spPr>
          <a:xfrm>
            <a:off x="298975" y="1345035"/>
            <a:ext cx="4197570" cy="3274691"/>
          </a:xfrm>
          <a:prstGeom prst="rect">
            <a:avLst/>
          </a:prstGeom>
          <a:noFill/>
          <a:ln>
            <a:noFill/>
          </a:ln>
        </p:spPr>
      </p:pic>
      <p:pic>
        <p:nvPicPr>
          <p:cNvPr id="156" name="Google Shape;156;p23"/>
          <p:cNvPicPr preferRelativeResize="0"/>
          <p:nvPr/>
        </p:nvPicPr>
        <p:blipFill>
          <a:blip r:embed="rId4">
            <a:alphaModFix/>
          </a:blip>
          <a:stretch>
            <a:fillRect/>
          </a:stretch>
        </p:blipFill>
        <p:spPr>
          <a:xfrm>
            <a:off x="4900413" y="1248096"/>
            <a:ext cx="4008087" cy="32746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Google Shape;161;p24"/>
          <p:cNvPicPr preferRelativeResize="0"/>
          <p:nvPr/>
        </p:nvPicPr>
        <p:blipFill>
          <a:blip r:embed="rId3">
            <a:alphaModFix/>
          </a:blip>
          <a:stretch>
            <a:fillRect/>
          </a:stretch>
        </p:blipFill>
        <p:spPr>
          <a:xfrm>
            <a:off x="995113" y="960300"/>
            <a:ext cx="7153773" cy="3880048"/>
          </a:xfrm>
          <a:prstGeom prst="rect">
            <a:avLst/>
          </a:prstGeom>
          <a:noFill/>
          <a:ln>
            <a:noFill/>
          </a:ln>
        </p:spPr>
      </p:pic>
      <p:sp>
        <p:nvSpPr>
          <p:cNvPr id="162" name="Google Shape;162;p24"/>
          <p:cNvSpPr/>
          <p:nvPr/>
        </p:nvSpPr>
        <p:spPr>
          <a:xfrm>
            <a:off x="0" y="0"/>
            <a:ext cx="9144000" cy="8841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The monotony of it all</a:t>
            </a:r>
            <a:endParaRPr b="1">
              <a:solidFill>
                <a:srgbClr val="FFFFFF"/>
              </a:solidFill>
            </a:endParaRPr>
          </a:p>
        </p:txBody>
      </p:sp>
      <p:sp>
        <p:nvSpPr>
          <p:cNvPr id="164" name="Google Shape;164;p24"/>
          <p:cNvSpPr txBox="1"/>
          <p:nvPr/>
        </p:nvSpPr>
        <p:spPr>
          <a:xfrm>
            <a:off x="0" y="4772100"/>
            <a:ext cx="91440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t>Data from:</a:t>
            </a:r>
            <a:r>
              <a:rPr lang="en"/>
              <a:t> Benson</a:t>
            </a:r>
            <a:r>
              <a:rPr lang="en"/>
              <a:t> </a:t>
            </a:r>
            <a:r>
              <a:rPr i="1" lang="en"/>
              <a:t>et al.</a:t>
            </a:r>
            <a:r>
              <a:rPr lang="en"/>
              <a:t> 2018; </a:t>
            </a:r>
            <a:r>
              <a:rPr i="1" lang="en"/>
              <a:t>Palaeontology</a:t>
            </a:r>
            <a:endParaRPr i="1"/>
          </a:p>
        </p:txBody>
      </p:sp>
      <p:sp>
        <p:nvSpPr>
          <p:cNvPr id="165" name="Google Shape;165;p24"/>
          <p:cNvSpPr txBox="1"/>
          <p:nvPr/>
        </p:nvSpPr>
        <p:spPr>
          <a:xfrm>
            <a:off x="2769900" y="1759100"/>
            <a:ext cx="7809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Max</a:t>
            </a:r>
            <a:endParaRPr b="1" sz="2000"/>
          </a:p>
        </p:txBody>
      </p:sp>
      <p:cxnSp>
        <p:nvCxnSpPr>
          <p:cNvPr id="166" name="Google Shape;166;p24"/>
          <p:cNvCxnSpPr/>
          <p:nvPr/>
        </p:nvCxnSpPr>
        <p:spPr>
          <a:xfrm rot="10800000">
            <a:off x="2474300" y="1295600"/>
            <a:ext cx="452100" cy="539700"/>
          </a:xfrm>
          <a:prstGeom prst="straightConnector1">
            <a:avLst/>
          </a:prstGeom>
          <a:noFill/>
          <a:ln cap="flat" cmpd="sng" w="38100">
            <a:solidFill>
              <a:srgbClr val="FF0000"/>
            </a:solidFill>
            <a:prstDash val="solid"/>
            <a:round/>
            <a:headEnd len="med" w="med" type="none"/>
            <a:tailEnd len="med" w="med" type="triangle"/>
          </a:ln>
        </p:spPr>
      </p:cxnSp>
      <p:sp>
        <p:nvSpPr>
          <p:cNvPr id="167" name="Google Shape;167;p24"/>
          <p:cNvSpPr txBox="1"/>
          <p:nvPr/>
        </p:nvSpPr>
        <p:spPr>
          <a:xfrm>
            <a:off x="4246800" y="2994100"/>
            <a:ext cx="9357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Min</a:t>
            </a:r>
            <a:endParaRPr b="1" sz="2000"/>
          </a:p>
        </p:txBody>
      </p:sp>
      <p:cxnSp>
        <p:nvCxnSpPr>
          <p:cNvPr id="168" name="Google Shape;168;p24"/>
          <p:cNvCxnSpPr/>
          <p:nvPr/>
        </p:nvCxnSpPr>
        <p:spPr>
          <a:xfrm>
            <a:off x="4929625" y="3399725"/>
            <a:ext cx="188100" cy="525300"/>
          </a:xfrm>
          <a:prstGeom prst="straightConnector1">
            <a:avLst/>
          </a:prstGeom>
          <a:noFill/>
          <a:ln cap="flat" cmpd="sng" w="38100">
            <a:solidFill>
              <a:srgbClr val="FF0000"/>
            </a:solidFill>
            <a:prstDash val="solid"/>
            <a:round/>
            <a:headEnd len="med" w="med" type="none"/>
            <a:tailEnd len="med" w="med" type="triangle"/>
          </a:ln>
        </p:spPr>
      </p:cxnSp>
      <p:sp>
        <p:nvSpPr>
          <p:cNvPr id="169" name="Google Shape;169;p24"/>
          <p:cNvSpPr txBox="1"/>
          <p:nvPr/>
        </p:nvSpPr>
        <p:spPr>
          <a:xfrm>
            <a:off x="4572875" y="2128850"/>
            <a:ext cx="9357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Mean</a:t>
            </a:r>
            <a:endParaRPr b="1" sz="2000"/>
          </a:p>
        </p:txBody>
      </p:sp>
      <p:cxnSp>
        <p:nvCxnSpPr>
          <p:cNvPr id="170" name="Google Shape;170;p24"/>
          <p:cNvCxnSpPr/>
          <p:nvPr/>
        </p:nvCxnSpPr>
        <p:spPr>
          <a:xfrm rot="10800000">
            <a:off x="4325275" y="1665350"/>
            <a:ext cx="452100" cy="539700"/>
          </a:xfrm>
          <a:prstGeom prst="straightConnector1">
            <a:avLst/>
          </a:prstGeom>
          <a:noFill/>
          <a:ln cap="flat" cmpd="sng" w="38100">
            <a:solidFill>
              <a:srgbClr val="FF0000"/>
            </a:solidFill>
            <a:prstDash val="solid"/>
            <a:round/>
            <a:headEnd len="med" w="med" type="none"/>
            <a:tailEnd len="med" w="med" type="triangle"/>
          </a:ln>
        </p:spPr>
      </p:cxnSp>
      <p:pic>
        <p:nvPicPr>
          <p:cNvPr id="171" name="Google Shape;171;p24"/>
          <p:cNvPicPr preferRelativeResize="0"/>
          <p:nvPr/>
        </p:nvPicPr>
        <p:blipFill>
          <a:blip r:embed="rId4">
            <a:alphaModFix/>
          </a:blip>
          <a:stretch>
            <a:fillRect/>
          </a:stretch>
        </p:blipFill>
        <p:spPr>
          <a:xfrm>
            <a:off x="7401469" y="3339675"/>
            <a:ext cx="1501408" cy="521400"/>
          </a:xfrm>
          <a:prstGeom prst="rect">
            <a:avLst/>
          </a:prstGeom>
          <a:noFill/>
          <a:ln>
            <a:noFill/>
          </a:ln>
        </p:spPr>
      </p:pic>
      <p:pic>
        <p:nvPicPr>
          <p:cNvPr id="172" name="Google Shape;172;p24"/>
          <p:cNvPicPr preferRelativeResize="0"/>
          <p:nvPr/>
        </p:nvPicPr>
        <p:blipFill>
          <a:blip r:embed="rId5">
            <a:alphaModFix/>
          </a:blip>
          <a:stretch>
            <a:fillRect/>
          </a:stretch>
        </p:blipFill>
        <p:spPr>
          <a:xfrm flipH="1">
            <a:off x="7252427" y="1212149"/>
            <a:ext cx="1812974" cy="529400"/>
          </a:xfrm>
          <a:prstGeom prst="rect">
            <a:avLst/>
          </a:prstGeom>
          <a:noFill/>
          <a:ln>
            <a:noFill/>
          </a:ln>
        </p:spPr>
      </p:pic>
      <p:sp>
        <p:nvSpPr>
          <p:cNvPr id="173" name="Google Shape;173;p24"/>
          <p:cNvSpPr/>
          <p:nvPr/>
        </p:nvSpPr>
        <p:spPr>
          <a:xfrm>
            <a:off x="6491950" y="2567400"/>
            <a:ext cx="1385700" cy="71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p:nvPr/>
        </p:nvSpPr>
        <p:spPr>
          <a:xfrm>
            <a:off x="4219800" y="4599450"/>
            <a:ext cx="1115100" cy="295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4"/>
          <p:cNvSpPr/>
          <p:nvPr/>
        </p:nvSpPr>
        <p:spPr>
          <a:xfrm rot="-5400000">
            <a:off x="454300" y="2615000"/>
            <a:ext cx="1115100" cy="295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4"/>
          <p:cNvSpPr txBox="1"/>
          <p:nvPr/>
        </p:nvSpPr>
        <p:spPr>
          <a:xfrm rot="-5400000">
            <a:off x="-220700" y="2400500"/>
            <a:ext cx="21840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Body mass (kg)</a:t>
            </a:r>
            <a:endParaRPr b="1" sz="2000"/>
          </a:p>
        </p:txBody>
      </p:sp>
      <p:sp>
        <p:nvSpPr>
          <p:cNvPr id="177" name="Google Shape;177;p24"/>
          <p:cNvSpPr txBox="1"/>
          <p:nvPr/>
        </p:nvSpPr>
        <p:spPr>
          <a:xfrm>
            <a:off x="3209900" y="4445900"/>
            <a:ext cx="31767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N species sampled</a:t>
            </a:r>
            <a:endParaRPr b="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5"/>
          <p:cNvSpPr/>
          <p:nvPr/>
        </p:nvSpPr>
        <p:spPr>
          <a:xfrm>
            <a:off x="0" y="0"/>
            <a:ext cx="9144000" cy="8841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The monotony of it all</a:t>
            </a:r>
            <a:r>
              <a:rPr b="1" lang="en">
                <a:solidFill>
                  <a:srgbClr val="FFFFFF"/>
                </a:solidFill>
              </a:rPr>
              <a:t> [code]</a:t>
            </a:r>
            <a:endParaRPr b="1">
              <a:solidFill>
                <a:srgbClr val="FFFFFF"/>
              </a:solidFill>
            </a:endParaRPr>
          </a:p>
        </p:txBody>
      </p:sp>
      <p:sp>
        <p:nvSpPr>
          <p:cNvPr id="184" name="Google Shape;184;p25"/>
          <p:cNvSpPr txBox="1"/>
          <p:nvPr/>
        </p:nvSpPr>
        <p:spPr>
          <a:xfrm>
            <a:off x="0" y="855000"/>
            <a:ext cx="9144000" cy="45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008400"/>
                </a:solidFill>
              </a:rPr>
              <a:t># Code to produce plot on previous plot</a:t>
            </a:r>
            <a:endParaRPr sz="1050">
              <a:solidFill>
                <a:srgbClr val="008400"/>
              </a:solidFill>
            </a:endParaRPr>
          </a:p>
          <a:p>
            <a:pPr indent="0" lvl="0" marL="0" rtl="0" algn="l">
              <a:lnSpc>
                <a:spcPct val="115000"/>
              </a:lnSpc>
              <a:spcBef>
                <a:spcPts val="0"/>
              </a:spcBef>
              <a:spcAft>
                <a:spcPts val="0"/>
              </a:spcAft>
              <a:buNone/>
            </a:pPr>
            <a:r>
              <a:t/>
            </a:r>
            <a:endParaRPr sz="1050">
              <a:solidFill>
                <a:srgbClr val="008400"/>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08400"/>
                </a:solidFill>
              </a:rPr>
              <a:t># Grab the Benson dinosaur body mass data from GitHub:</a:t>
            </a:r>
            <a:endParaRPr sz="1050">
              <a:solidFill>
                <a:srgbClr val="008400"/>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DinoBodyMasses &lt;- read.table(</a:t>
            </a:r>
            <a:r>
              <a:rPr lang="en" sz="1050">
                <a:solidFill>
                  <a:srgbClr val="D12F1B"/>
                </a:solidFill>
              </a:rPr>
              <a:t>"https://raw.githubusercontent.com/bethany-j-allen/sampling_bias_workshop/master/Data/DinoBodyMasses.txt?token=ABZPFHSQJZOGHAKWFKTP73K6ZUEPA"</a:t>
            </a:r>
            <a:r>
              <a:rPr lang="en" sz="1050">
                <a:solidFill>
                  <a:schemeClr val="dk1"/>
                </a:solidFill>
              </a:rPr>
              <a:t>, header = TRUE)</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08400"/>
                </a:solidFill>
              </a:rPr>
              <a:t># Shuffle the order to randomly resample the data:</a:t>
            </a:r>
            <a:endParaRPr sz="1050">
              <a:solidFill>
                <a:srgbClr val="008400"/>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x &lt;- sample(DinoBodyMasses[, </a:t>
            </a:r>
            <a:r>
              <a:rPr lang="en" sz="1050">
                <a:solidFill>
                  <a:srgbClr val="D12F1B"/>
                </a:solidFill>
              </a:rPr>
              <a:t>"Mass_kg"</a:t>
            </a:r>
            <a:r>
              <a:rPr lang="en" sz="1050">
                <a:solidFill>
                  <a:schemeClr val="dk1"/>
                </a:solidFill>
              </a:rPr>
              <a:t>])</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08400"/>
                </a:solidFill>
              </a:rPr>
              <a:t># Set random seed (so you will get exactly same plot):</a:t>
            </a:r>
            <a:endParaRPr sz="1050">
              <a:solidFill>
                <a:srgbClr val="008400"/>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set.seed(</a:t>
            </a:r>
            <a:r>
              <a:rPr lang="en" sz="1050">
                <a:solidFill>
                  <a:srgbClr val="272AD8"/>
                </a:solidFill>
              </a:rPr>
              <a:t>9</a:t>
            </a:r>
            <a:r>
              <a:rPr lang="en" sz="1050">
                <a:solidFill>
                  <a:schemeClr val="dk1"/>
                </a:solidFill>
              </a:rPr>
              <a:t>)</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08400"/>
                </a:solidFill>
              </a:rPr>
              <a:t># Resample data as minimum, mean and maximum:</a:t>
            </a:r>
            <a:endParaRPr sz="1050">
              <a:solidFill>
                <a:srgbClr val="008400"/>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Samples &lt;- do.call(rbind, lapply(as.list(</a:t>
            </a:r>
            <a:r>
              <a:rPr lang="en" sz="1050">
                <a:solidFill>
                  <a:srgbClr val="272AD8"/>
                </a:solidFill>
              </a:rPr>
              <a:t>1</a:t>
            </a:r>
            <a:r>
              <a:rPr lang="en" sz="1050">
                <a:solidFill>
                  <a:schemeClr val="dk1"/>
                </a:solidFill>
              </a:rPr>
              <a:t>:length(x)), function(y) {z &lt;- x[</a:t>
            </a:r>
            <a:r>
              <a:rPr lang="en" sz="1050">
                <a:solidFill>
                  <a:srgbClr val="272AD8"/>
                </a:solidFill>
              </a:rPr>
              <a:t>1</a:t>
            </a:r>
            <a:r>
              <a:rPr lang="en" sz="1050">
                <a:solidFill>
                  <a:schemeClr val="dk1"/>
                </a:solidFill>
              </a:rPr>
              <a:t>:y]; c(min(z), mean(z), max(z))}))</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08400"/>
                </a:solidFill>
              </a:rPr>
              <a:t># Add column names to output:</a:t>
            </a:r>
            <a:endParaRPr sz="1050">
              <a:solidFill>
                <a:srgbClr val="008400"/>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colnames(Samples) &lt;- c(</a:t>
            </a:r>
            <a:r>
              <a:rPr lang="en" sz="1050">
                <a:solidFill>
                  <a:srgbClr val="D12F1B"/>
                </a:solidFill>
              </a:rPr>
              <a:t>"MinMass"</a:t>
            </a:r>
            <a:r>
              <a:rPr lang="en" sz="1050">
                <a:solidFill>
                  <a:schemeClr val="dk1"/>
                </a:solidFill>
              </a:rPr>
              <a:t>, </a:t>
            </a:r>
            <a:r>
              <a:rPr lang="en" sz="1050">
                <a:solidFill>
                  <a:srgbClr val="D12F1B"/>
                </a:solidFill>
              </a:rPr>
              <a:t>"MeanMass"</a:t>
            </a:r>
            <a:r>
              <a:rPr lang="en" sz="1050">
                <a:solidFill>
                  <a:schemeClr val="dk1"/>
                </a:solidFill>
              </a:rPr>
              <a:t>, </a:t>
            </a:r>
            <a:r>
              <a:rPr lang="en" sz="1050">
                <a:solidFill>
                  <a:srgbClr val="D12F1B"/>
                </a:solidFill>
              </a:rPr>
              <a:t>"MaxMass"</a:t>
            </a:r>
            <a:r>
              <a:rPr lang="en" sz="1050">
                <a:solidFill>
                  <a:schemeClr val="dk1"/>
                </a:solidFill>
              </a:rPr>
              <a:t>)</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08400"/>
                </a:solidFill>
              </a:rPr>
              <a:t># Make plot:</a:t>
            </a:r>
            <a:endParaRPr sz="1050">
              <a:solidFill>
                <a:srgbClr val="008400"/>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plot(x = </a:t>
            </a:r>
            <a:r>
              <a:rPr lang="en" sz="1050">
                <a:solidFill>
                  <a:srgbClr val="272AD8"/>
                </a:solidFill>
              </a:rPr>
              <a:t>1</a:t>
            </a:r>
            <a:r>
              <a:rPr lang="en" sz="1050">
                <a:solidFill>
                  <a:schemeClr val="dk1"/>
                </a:solidFill>
              </a:rPr>
              <a:t>:length(x), y = Samples[, </a:t>
            </a:r>
            <a:r>
              <a:rPr lang="en" sz="1050">
                <a:solidFill>
                  <a:srgbClr val="D12F1B"/>
                </a:solidFill>
              </a:rPr>
              <a:t>"MeanMass"</a:t>
            </a:r>
            <a:r>
              <a:rPr lang="en" sz="1050">
                <a:solidFill>
                  <a:schemeClr val="dk1"/>
                </a:solidFill>
              </a:rPr>
              <a:t>], log = </a:t>
            </a:r>
            <a:r>
              <a:rPr lang="en" sz="1050">
                <a:solidFill>
                  <a:srgbClr val="D12F1B"/>
                </a:solidFill>
              </a:rPr>
              <a:t>"y"</a:t>
            </a:r>
            <a:r>
              <a:rPr lang="en" sz="1050">
                <a:solidFill>
                  <a:schemeClr val="dk1"/>
                </a:solidFill>
              </a:rPr>
              <a:t>, xlab = </a:t>
            </a:r>
            <a:r>
              <a:rPr lang="en" sz="1050">
                <a:solidFill>
                  <a:srgbClr val="D12F1B"/>
                </a:solidFill>
              </a:rPr>
              <a:t>"N species sampled"</a:t>
            </a:r>
            <a:r>
              <a:rPr lang="en" sz="1050">
                <a:solidFill>
                  <a:schemeClr val="dk1"/>
                </a:solidFill>
              </a:rPr>
              <a:t>, ylab = </a:t>
            </a:r>
            <a:r>
              <a:rPr lang="en" sz="1050">
                <a:solidFill>
                  <a:srgbClr val="D12F1B"/>
                </a:solidFill>
              </a:rPr>
              <a:t>"Mass (kg)"</a:t>
            </a:r>
            <a:r>
              <a:rPr lang="en" sz="1050">
                <a:solidFill>
                  <a:schemeClr val="dk1"/>
                </a:solidFill>
              </a:rPr>
              <a:t>, type = </a:t>
            </a:r>
            <a:r>
              <a:rPr lang="en" sz="1050">
                <a:solidFill>
                  <a:srgbClr val="D12F1B"/>
                </a:solidFill>
              </a:rPr>
              <a:t>"l"</a:t>
            </a:r>
            <a:r>
              <a:rPr lang="en" sz="1050">
                <a:solidFill>
                  <a:schemeClr val="dk1"/>
                </a:solidFill>
              </a:rPr>
              <a:t>, ylim = c(</a:t>
            </a:r>
            <a:r>
              <a:rPr lang="en" sz="1050">
                <a:solidFill>
                  <a:srgbClr val="272AD8"/>
                </a:solidFill>
              </a:rPr>
              <a:t>0.001</a:t>
            </a:r>
            <a:r>
              <a:rPr lang="en" sz="1050">
                <a:solidFill>
                  <a:schemeClr val="dk1"/>
                </a:solidFill>
              </a:rPr>
              <a:t>, </a:t>
            </a:r>
            <a:r>
              <a:rPr lang="en" sz="1050">
                <a:solidFill>
                  <a:srgbClr val="272AD8"/>
                </a:solidFill>
              </a:rPr>
              <a:t>100000</a:t>
            </a:r>
            <a:r>
              <a:rPr lang="en" sz="1050">
                <a:solidFill>
                  <a:schemeClr val="dk1"/>
                </a:solidFill>
              </a:rPr>
              <a:t>), lwd = </a:t>
            </a:r>
            <a:r>
              <a:rPr lang="en" sz="1050">
                <a:solidFill>
                  <a:srgbClr val="272AD8"/>
                </a:solidFill>
              </a:rPr>
              <a:t>2</a:t>
            </a:r>
            <a:r>
              <a:rPr lang="en" sz="1050">
                <a:solidFill>
                  <a:schemeClr val="dk1"/>
                </a:solidFill>
              </a:rPr>
              <a:t>)</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points(x = </a:t>
            </a:r>
            <a:r>
              <a:rPr lang="en" sz="1050">
                <a:solidFill>
                  <a:srgbClr val="272AD8"/>
                </a:solidFill>
              </a:rPr>
              <a:t>1</a:t>
            </a:r>
            <a:r>
              <a:rPr lang="en" sz="1050">
                <a:solidFill>
                  <a:schemeClr val="dk1"/>
                </a:solidFill>
              </a:rPr>
              <a:t>:length(x), y = Samples[, </a:t>
            </a:r>
            <a:r>
              <a:rPr lang="en" sz="1050">
                <a:solidFill>
                  <a:srgbClr val="D12F1B"/>
                </a:solidFill>
              </a:rPr>
              <a:t>"MinMass"</a:t>
            </a:r>
            <a:r>
              <a:rPr lang="en" sz="1050">
                <a:solidFill>
                  <a:schemeClr val="dk1"/>
                </a:solidFill>
              </a:rPr>
              <a:t>], type = </a:t>
            </a:r>
            <a:r>
              <a:rPr lang="en" sz="1050">
                <a:solidFill>
                  <a:srgbClr val="D12F1B"/>
                </a:solidFill>
              </a:rPr>
              <a:t>"l"</a:t>
            </a:r>
            <a:r>
              <a:rPr lang="en" sz="1050">
                <a:solidFill>
                  <a:schemeClr val="dk1"/>
                </a:solidFill>
              </a:rPr>
              <a:t>, col = </a:t>
            </a:r>
            <a:r>
              <a:rPr lang="en" sz="1050">
                <a:solidFill>
                  <a:srgbClr val="D12F1B"/>
                </a:solidFill>
              </a:rPr>
              <a:t>"red"</a:t>
            </a:r>
            <a:r>
              <a:rPr lang="en" sz="1050">
                <a:solidFill>
                  <a:schemeClr val="dk1"/>
                </a:solidFill>
              </a:rPr>
              <a:t>, lwd = </a:t>
            </a:r>
            <a:r>
              <a:rPr lang="en" sz="1050">
                <a:solidFill>
                  <a:srgbClr val="272AD8"/>
                </a:solidFill>
              </a:rPr>
              <a:t>2</a:t>
            </a:r>
            <a:r>
              <a:rPr lang="en" sz="1050">
                <a:solidFill>
                  <a:schemeClr val="dk1"/>
                </a:solidFill>
              </a:rPr>
              <a:t>)</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points(x = </a:t>
            </a:r>
            <a:r>
              <a:rPr lang="en" sz="1050">
                <a:solidFill>
                  <a:srgbClr val="272AD8"/>
                </a:solidFill>
              </a:rPr>
              <a:t>1</a:t>
            </a:r>
            <a:r>
              <a:rPr lang="en" sz="1050">
                <a:solidFill>
                  <a:schemeClr val="dk1"/>
                </a:solidFill>
              </a:rPr>
              <a:t>:length(x), y = Samples[, </a:t>
            </a:r>
            <a:r>
              <a:rPr lang="en" sz="1050">
                <a:solidFill>
                  <a:srgbClr val="D12F1B"/>
                </a:solidFill>
              </a:rPr>
              <a:t>"MaxMass"</a:t>
            </a:r>
            <a:r>
              <a:rPr lang="en" sz="1050">
                <a:solidFill>
                  <a:schemeClr val="dk1"/>
                </a:solidFill>
              </a:rPr>
              <a:t>], type = </a:t>
            </a:r>
            <a:r>
              <a:rPr lang="en" sz="1050">
                <a:solidFill>
                  <a:srgbClr val="D12F1B"/>
                </a:solidFill>
              </a:rPr>
              <a:t>"l"</a:t>
            </a:r>
            <a:r>
              <a:rPr lang="en" sz="1050">
                <a:solidFill>
                  <a:schemeClr val="dk1"/>
                </a:solidFill>
              </a:rPr>
              <a:t>, col = </a:t>
            </a:r>
            <a:r>
              <a:rPr lang="en" sz="1050">
                <a:solidFill>
                  <a:srgbClr val="D12F1B"/>
                </a:solidFill>
              </a:rPr>
              <a:t>"blue"</a:t>
            </a:r>
            <a:r>
              <a:rPr lang="en" sz="1050">
                <a:solidFill>
                  <a:schemeClr val="dk1"/>
                </a:solidFill>
              </a:rPr>
              <a:t>, lwd = </a:t>
            </a:r>
            <a:r>
              <a:rPr lang="en" sz="1050">
                <a:solidFill>
                  <a:srgbClr val="272AD8"/>
                </a:solidFill>
              </a:rPr>
              <a:t>2</a:t>
            </a:r>
            <a:r>
              <a:rPr lang="en" sz="1050">
                <a:solidFill>
                  <a:schemeClr val="dk1"/>
                </a:solidFill>
              </a:rPr>
              <a:t>)</a:t>
            </a:r>
            <a:endParaRPr sz="1050">
              <a:solidFill>
                <a:schemeClr val="dk1"/>
              </a:solidFill>
            </a:endParaRPr>
          </a:p>
          <a:p>
            <a:pPr indent="0" lvl="0" marL="0" rtl="0" algn="l">
              <a:lnSpc>
                <a:spcPct val="115000"/>
              </a:lnSpc>
              <a:spcBef>
                <a:spcPts val="0"/>
              </a:spcBef>
              <a:spcAft>
                <a:spcPts val="0"/>
              </a:spcAft>
              <a:buNone/>
            </a:pPr>
            <a:r>
              <a:rPr lang="en" sz="1050">
                <a:solidFill>
                  <a:schemeClr val="dk1"/>
                </a:solidFill>
              </a:rPr>
              <a:t>legend(list(x = length(x), y = </a:t>
            </a:r>
            <a:r>
              <a:rPr lang="en" sz="1050">
                <a:solidFill>
                  <a:srgbClr val="272AD8"/>
                </a:solidFill>
              </a:rPr>
              <a:t>10</a:t>
            </a:r>
            <a:r>
              <a:rPr lang="en" sz="1050">
                <a:solidFill>
                  <a:schemeClr val="dk1"/>
                </a:solidFill>
              </a:rPr>
              <a:t>), legend = c(</a:t>
            </a:r>
            <a:r>
              <a:rPr lang="en" sz="1050">
                <a:solidFill>
                  <a:srgbClr val="D12F1B"/>
                </a:solidFill>
              </a:rPr>
              <a:t>"Max"</a:t>
            </a:r>
            <a:r>
              <a:rPr lang="en" sz="1050">
                <a:solidFill>
                  <a:schemeClr val="dk1"/>
                </a:solidFill>
              </a:rPr>
              <a:t>, </a:t>
            </a:r>
            <a:r>
              <a:rPr lang="en" sz="1050">
                <a:solidFill>
                  <a:srgbClr val="D12F1B"/>
                </a:solidFill>
              </a:rPr>
              <a:t>"Mean"</a:t>
            </a:r>
            <a:r>
              <a:rPr lang="en" sz="1050">
                <a:solidFill>
                  <a:schemeClr val="dk1"/>
                </a:solidFill>
              </a:rPr>
              <a:t>, </a:t>
            </a:r>
            <a:r>
              <a:rPr lang="en" sz="1050">
                <a:solidFill>
                  <a:srgbClr val="D12F1B"/>
                </a:solidFill>
              </a:rPr>
              <a:t>"Min"</a:t>
            </a:r>
            <a:r>
              <a:rPr lang="en" sz="1050">
                <a:solidFill>
                  <a:schemeClr val="dk1"/>
                </a:solidFill>
              </a:rPr>
              <a:t>), col = c(</a:t>
            </a:r>
            <a:r>
              <a:rPr lang="en" sz="1050">
                <a:solidFill>
                  <a:srgbClr val="D12F1B"/>
                </a:solidFill>
              </a:rPr>
              <a:t>"blue"</a:t>
            </a:r>
            <a:r>
              <a:rPr lang="en" sz="1050">
                <a:solidFill>
                  <a:schemeClr val="dk1"/>
                </a:solidFill>
              </a:rPr>
              <a:t>, </a:t>
            </a:r>
            <a:r>
              <a:rPr lang="en" sz="1050">
                <a:solidFill>
                  <a:srgbClr val="D12F1B"/>
                </a:solidFill>
              </a:rPr>
              <a:t>"black"</a:t>
            </a:r>
            <a:r>
              <a:rPr lang="en" sz="1050">
                <a:solidFill>
                  <a:schemeClr val="dk1"/>
                </a:solidFill>
              </a:rPr>
              <a:t>, </a:t>
            </a:r>
            <a:r>
              <a:rPr lang="en" sz="1050">
                <a:solidFill>
                  <a:srgbClr val="D12F1B"/>
                </a:solidFill>
              </a:rPr>
              <a:t>"red"</a:t>
            </a:r>
            <a:r>
              <a:rPr lang="en" sz="1050">
                <a:solidFill>
                  <a:schemeClr val="dk1"/>
                </a:solidFill>
              </a:rPr>
              <a:t>), lty = </a:t>
            </a:r>
            <a:r>
              <a:rPr lang="en" sz="1050">
                <a:solidFill>
                  <a:srgbClr val="272AD8"/>
                </a:solidFill>
              </a:rPr>
              <a:t>1</a:t>
            </a:r>
            <a:r>
              <a:rPr lang="en" sz="1050">
                <a:solidFill>
                  <a:schemeClr val="dk1"/>
                </a:solidFill>
              </a:rPr>
              <a:t>, lwd = </a:t>
            </a:r>
            <a:r>
              <a:rPr lang="en" sz="1050">
                <a:solidFill>
                  <a:srgbClr val="272AD8"/>
                </a:solidFill>
              </a:rPr>
              <a:t>2</a:t>
            </a:r>
            <a:r>
              <a:rPr lang="en" sz="1050">
                <a:solidFill>
                  <a:schemeClr val="dk1"/>
                </a:solidFill>
              </a:rPr>
              <a:t>, merge = TRUE, xjust = </a:t>
            </a:r>
            <a:r>
              <a:rPr lang="en" sz="1050">
                <a:solidFill>
                  <a:srgbClr val="272AD8"/>
                </a:solidFill>
              </a:rPr>
              <a:t>1</a:t>
            </a:r>
            <a:r>
              <a:rPr lang="en" sz="1050">
                <a:solidFill>
                  <a:schemeClr val="dk1"/>
                </a:solidFill>
              </a:rPr>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6"/>
          <p:cNvSpPr/>
          <p:nvPr/>
        </p:nvSpPr>
        <p:spPr>
          <a:xfrm>
            <a:off x="0" y="0"/>
            <a:ext cx="9144000" cy="8841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Big data</a:t>
            </a:r>
            <a:endParaRPr b="1">
              <a:solidFill>
                <a:srgbClr val="FFFFFF"/>
              </a:solidFill>
            </a:endParaRPr>
          </a:p>
        </p:txBody>
      </p:sp>
      <p:pic>
        <p:nvPicPr>
          <p:cNvPr id="191" name="Google Shape;191;p26"/>
          <p:cNvPicPr preferRelativeResize="0"/>
          <p:nvPr/>
        </p:nvPicPr>
        <p:blipFill>
          <a:blip r:embed="rId3">
            <a:alphaModFix/>
          </a:blip>
          <a:stretch>
            <a:fillRect/>
          </a:stretch>
        </p:blipFill>
        <p:spPr>
          <a:xfrm>
            <a:off x="152400" y="1036500"/>
            <a:ext cx="2693026" cy="2019775"/>
          </a:xfrm>
          <a:prstGeom prst="rect">
            <a:avLst/>
          </a:prstGeom>
          <a:noFill/>
          <a:ln>
            <a:noFill/>
          </a:ln>
        </p:spPr>
      </p:pic>
      <p:grpSp>
        <p:nvGrpSpPr>
          <p:cNvPr id="192" name="Google Shape;192;p26"/>
          <p:cNvGrpSpPr/>
          <p:nvPr/>
        </p:nvGrpSpPr>
        <p:grpSpPr>
          <a:xfrm>
            <a:off x="2966939" y="2492225"/>
            <a:ext cx="3210109" cy="806544"/>
            <a:chOff x="3816625" y="2579200"/>
            <a:chExt cx="2922000" cy="656100"/>
          </a:xfrm>
        </p:grpSpPr>
        <p:sp>
          <p:nvSpPr>
            <p:cNvPr id="193" name="Google Shape;193;p26"/>
            <p:cNvSpPr/>
            <p:nvPr/>
          </p:nvSpPr>
          <p:spPr>
            <a:xfrm>
              <a:off x="3816625" y="2579200"/>
              <a:ext cx="2922000" cy="656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6"/>
            <p:cNvPicPr preferRelativeResize="0"/>
            <p:nvPr/>
          </p:nvPicPr>
          <p:blipFill>
            <a:blip r:embed="rId4">
              <a:alphaModFix/>
            </a:blip>
            <a:stretch>
              <a:fillRect/>
            </a:stretch>
          </p:blipFill>
          <p:spPr>
            <a:xfrm>
              <a:off x="3848874" y="2611975"/>
              <a:ext cx="2857500" cy="590550"/>
            </a:xfrm>
            <a:prstGeom prst="rect">
              <a:avLst/>
            </a:prstGeom>
            <a:noFill/>
            <a:ln>
              <a:noFill/>
            </a:ln>
          </p:spPr>
        </p:pic>
      </p:grpSp>
      <p:pic>
        <p:nvPicPr>
          <p:cNvPr id="195" name="Google Shape;195;p26"/>
          <p:cNvPicPr preferRelativeResize="0"/>
          <p:nvPr/>
        </p:nvPicPr>
        <p:blipFill>
          <a:blip r:embed="rId5">
            <a:alphaModFix/>
          </a:blip>
          <a:stretch>
            <a:fillRect/>
          </a:stretch>
        </p:blipFill>
        <p:spPr>
          <a:xfrm>
            <a:off x="382750" y="3743525"/>
            <a:ext cx="2922000" cy="891690"/>
          </a:xfrm>
          <a:prstGeom prst="rect">
            <a:avLst/>
          </a:prstGeom>
          <a:noFill/>
          <a:ln>
            <a:noFill/>
          </a:ln>
        </p:spPr>
      </p:pic>
      <p:pic>
        <p:nvPicPr>
          <p:cNvPr id="196" name="Google Shape;196;p26"/>
          <p:cNvPicPr preferRelativeResize="0"/>
          <p:nvPr/>
        </p:nvPicPr>
        <p:blipFill rotWithShape="1">
          <a:blip r:embed="rId6">
            <a:alphaModFix/>
          </a:blip>
          <a:srcRect b="66461" l="10944" r="18583" t="14088"/>
          <a:stretch/>
        </p:blipFill>
        <p:spPr>
          <a:xfrm>
            <a:off x="3088500" y="1211863"/>
            <a:ext cx="5743800" cy="891699"/>
          </a:xfrm>
          <a:prstGeom prst="rect">
            <a:avLst/>
          </a:prstGeom>
          <a:noFill/>
          <a:ln>
            <a:noFill/>
          </a:ln>
        </p:spPr>
      </p:pic>
      <p:pic>
        <p:nvPicPr>
          <p:cNvPr id="197" name="Google Shape;197;p26"/>
          <p:cNvPicPr preferRelativeResize="0"/>
          <p:nvPr/>
        </p:nvPicPr>
        <p:blipFill>
          <a:blip r:embed="rId7">
            <a:alphaModFix/>
          </a:blip>
          <a:stretch>
            <a:fillRect/>
          </a:stretch>
        </p:blipFill>
        <p:spPr>
          <a:xfrm>
            <a:off x="6405575" y="2602498"/>
            <a:ext cx="2524750" cy="1470350"/>
          </a:xfrm>
          <a:prstGeom prst="rect">
            <a:avLst/>
          </a:prstGeom>
          <a:noFill/>
          <a:ln>
            <a:noFill/>
          </a:ln>
        </p:spPr>
      </p:pic>
      <p:pic>
        <p:nvPicPr>
          <p:cNvPr id="198" name="Google Shape;198;p26"/>
          <p:cNvPicPr preferRelativeResize="0"/>
          <p:nvPr/>
        </p:nvPicPr>
        <p:blipFill rotWithShape="1">
          <a:blip r:embed="rId8">
            <a:alphaModFix/>
          </a:blip>
          <a:srcRect b="0" l="0" r="23265" t="0"/>
          <a:stretch/>
        </p:blipFill>
        <p:spPr>
          <a:xfrm>
            <a:off x="3923697" y="4128625"/>
            <a:ext cx="5006626" cy="809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7"/>
          <p:cNvSpPr/>
          <p:nvPr/>
        </p:nvSpPr>
        <p:spPr>
          <a:xfrm>
            <a:off x="0" y="0"/>
            <a:ext cx="9144000" cy="8841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Big data</a:t>
            </a:r>
            <a:endParaRPr b="1">
              <a:solidFill>
                <a:srgbClr val="FFFFFF"/>
              </a:solidFill>
            </a:endParaRPr>
          </a:p>
        </p:txBody>
      </p:sp>
      <p:pic>
        <p:nvPicPr>
          <p:cNvPr id="205" name="Google Shape;205;p27"/>
          <p:cNvPicPr preferRelativeResize="0"/>
          <p:nvPr/>
        </p:nvPicPr>
        <p:blipFill rotWithShape="1">
          <a:blip r:embed="rId3">
            <a:alphaModFix/>
          </a:blip>
          <a:srcRect b="53330" l="30486" r="23371" t="15945"/>
          <a:stretch/>
        </p:blipFill>
        <p:spPr>
          <a:xfrm>
            <a:off x="1596710" y="1914531"/>
            <a:ext cx="5950579" cy="2228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Google Shape;210;p28"/>
          <p:cNvPicPr preferRelativeResize="0"/>
          <p:nvPr/>
        </p:nvPicPr>
        <p:blipFill rotWithShape="1">
          <a:blip r:embed="rId3">
            <a:alphaModFix/>
          </a:blip>
          <a:srcRect b="26522" l="10154" r="24245" t="22939"/>
          <a:stretch/>
        </p:blipFill>
        <p:spPr>
          <a:xfrm>
            <a:off x="178900" y="1079850"/>
            <a:ext cx="8895998" cy="3854925"/>
          </a:xfrm>
          <a:prstGeom prst="rect">
            <a:avLst/>
          </a:prstGeom>
          <a:noFill/>
          <a:ln>
            <a:noFill/>
          </a:ln>
        </p:spPr>
      </p:pic>
      <p:sp>
        <p:nvSpPr>
          <p:cNvPr id="211" name="Google Shape;211;p28"/>
          <p:cNvSpPr/>
          <p:nvPr/>
        </p:nvSpPr>
        <p:spPr>
          <a:xfrm>
            <a:off x="0" y="0"/>
            <a:ext cx="9144000" cy="8841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Paleobiology Database</a:t>
            </a:r>
            <a:endParaRPr b="1">
              <a:solidFill>
                <a:srgbClr val="FFFFFF"/>
              </a:solidFill>
            </a:endParaRPr>
          </a:p>
        </p:txBody>
      </p:sp>
      <p:sp>
        <p:nvSpPr>
          <p:cNvPr id="213" name="Google Shape;213;p28"/>
          <p:cNvSpPr txBox="1"/>
          <p:nvPr/>
        </p:nvSpPr>
        <p:spPr>
          <a:xfrm>
            <a:off x="0" y="4772100"/>
            <a:ext cx="91440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u="sng">
                <a:solidFill>
                  <a:schemeClr val="hlink"/>
                </a:solidFill>
                <a:hlinkClick r:id="rId4"/>
              </a:rPr>
              <a:t>p</a:t>
            </a:r>
            <a:r>
              <a:rPr lang="en" u="sng">
                <a:solidFill>
                  <a:schemeClr val="hlink"/>
                </a:solidFill>
                <a:hlinkClick r:id="rId5"/>
              </a:rPr>
              <a:t>aleobiodb.org</a:t>
            </a:r>
            <a:endParaRPr/>
          </a:p>
          <a:p>
            <a:pPr indent="0" lvl="0" marL="0" rtl="0" algn="ctr">
              <a:spcBef>
                <a:spcPts val="0"/>
              </a:spcBef>
              <a:spcAft>
                <a:spcPts val="0"/>
              </a:spcAft>
              <a:buNone/>
            </a:pPr>
            <a:r>
              <a:t/>
            </a:r>
            <a:endParaRPr/>
          </a:p>
        </p:txBody>
      </p:sp>
      <p:sp>
        <p:nvSpPr>
          <p:cNvPr id="214" name="Google Shape;214;p28"/>
          <p:cNvSpPr/>
          <p:nvPr/>
        </p:nvSpPr>
        <p:spPr>
          <a:xfrm>
            <a:off x="178900" y="998875"/>
            <a:ext cx="864600" cy="88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9"/>
          <p:cNvSpPr/>
          <p:nvPr/>
        </p:nvSpPr>
        <p:spPr>
          <a:xfrm>
            <a:off x="0" y="0"/>
            <a:ext cx="9144000" cy="8841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Macrostrat</a:t>
            </a:r>
            <a:endParaRPr b="1">
              <a:solidFill>
                <a:srgbClr val="FFFFFF"/>
              </a:solidFill>
            </a:endParaRPr>
          </a:p>
        </p:txBody>
      </p:sp>
      <p:sp>
        <p:nvSpPr>
          <p:cNvPr id="221" name="Google Shape;221;p29"/>
          <p:cNvSpPr txBox="1"/>
          <p:nvPr/>
        </p:nvSpPr>
        <p:spPr>
          <a:xfrm>
            <a:off x="7782350" y="4772100"/>
            <a:ext cx="13617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accent5"/>
                </a:solidFill>
                <a:hlinkClick r:id="rId3"/>
              </a:rPr>
              <a:t>macrostrat.org</a:t>
            </a:r>
            <a:endParaRPr/>
          </a:p>
          <a:p>
            <a:pPr indent="0" lvl="0" marL="0" rtl="0" algn="ctr">
              <a:spcBef>
                <a:spcPts val="0"/>
              </a:spcBef>
              <a:spcAft>
                <a:spcPts val="0"/>
              </a:spcAft>
              <a:buNone/>
            </a:pPr>
            <a:r>
              <a:t/>
            </a:r>
            <a:endParaRPr/>
          </a:p>
        </p:txBody>
      </p:sp>
      <p:pic>
        <p:nvPicPr>
          <p:cNvPr id="222" name="Google Shape;222;p29"/>
          <p:cNvPicPr preferRelativeResize="0"/>
          <p:nvPr/>
        </p:nvPicPr>
        <p:blipFill rotWithShape="1">
          <a:blip r:embed="rId4">
            <a:alphaModFix/>
          </a:blip>
          <a:srcRect b="7012" l="34585" r="2690" t="16843"/>
          <a:stretch/>
        </p:blipFill>
        <p:spPr>
          <a:xfrm>
            <a:off x="1729413" y="1118175"/>
            <a:ext cx="5685173" cy="38820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0"/>
          <p:cNvSpPr/>
          <p:nvPr/>
        </p:nvSpPr>
        <p:spPr>
          <a:xfrm>
            <a:off x="0" y="0"/>
            <a:ext cx="9144000" cy="8841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Help! My data are biased</a:t>
            </a:r>
            <a:endParaRPr b="1">
              <a:solidFill>
                <a:srgbClr val="FFFFFF"/>
              </a:solidFill>
            </a:endParaRPr>
          </a:p>
        </p:txBody>
      </p:sp>
      <p:pic>
        <p:nvPicPr>
          <p:cNvPr id="229" name="Google Shape;229;p30"/>
          <p:cNvPicPr preferRelativeResize="0"/>
          <p:nvPr/>
        </p:nvPicPr>
        <p:blipFill rotWithShape="1">
          <a:blip r:embed="rId3">
            <a:alphaModFix/>
          </a:blip>
          <a:srcRect b="52173" l="30328" r="23531" t="15652"/>
          <a:stretch/>
        </p:blipFill>
        <p:spPr>
          <a:xfrm>
            <a:off x="1730700" y="1990725"/>
            <a:ext cx="5682600" cy="2228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Google Shape;234;p31"/>
          <p:cNvPicPr preferRelativeResize="0"/>
          <p:nvPr/>
        </p:nvPicPr>
        <p:blipFill>
          <a:blip r:embed="rId3">
            <a:alphaModFix/>
          </a:blip>
          <a:stretch>
            <a:fillRect/>
          </a:stretch>
        </p:blipFill>
        <p:spPr>
          <a:xfrm>
            <a:off x="2024684" y="1170125"/>
            <a:ext cx="5094632" cy="3820974"/>
          </a:xfrm>
          <a:prstGeom prst="rect">
            <a:avLst/>
          </a:prstGeom>
          <a:noFill/>
          <a:ln>
            <a:noFill/>
          </a:ln>
        </p:spPr>
      </p:pic>
      <p:sp>
        <p:nvSpPr>
          <p:cNvPr id="235" name="Google Shape;235;p31"/>
          <p:cNvSpPr/>
          <p:nvPr/>
        </p:nvSpPr>
        <p:spPr>
          <a:xfrm>
            <a:off x="0" y="0"/>
            <a:ext cx="9144000" cy="884100"/>
          </a:xfrm>
          <a:prstGeom prst="rect">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1"/>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Methods</a:t>
            </a:r>
            <a:endParaRPr b="1">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p:nvPr/>
        </p:nvSpPr>
        <p:spPr>
          <a:xfrm>
            <a:off x="0" y="0"/>
            <a:ext cx="9144000" cy="8841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Workshop structure</a:t>
            </a:r>
            <a:endParaRPr b="1">
              <a:solidFill>
                <a:srgbClr val="FFFFFF"/>
              </a:solidFill>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Alex talk (video | slides)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This talk (video | slides)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Scripts (hands 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Ask questions (best to do other bits first!)</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Drop-in Zoom, Friday 12th June 2pm-3:30pm BST, check your emails for the link</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Use the ‘#workshop’ channel on Discord</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Email the organisers</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2"/>
          <p:cNvSpPr/>
          <p:nvPr/>
        </p:nvSpPr>
        <p:spPr>
          <a:xfrm>
            <a:off x="0" y="0"/>
            <a:ext cx="9144000" cy="884100"/>
          </a:xfrm>
          <a:prstGeom prst="rect">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Keeping it simple?</a:t>
            </a:r>
            <a:endParaRPr b="1">
              <a:solidFill>
                <a:srgbClr val="FFFFFF"/>
              </a:solidFill>
            </a:endParaRPr>
          </a:p>
        </p:txBody>
      </p:sp>
      <p:cxnSp>
        <p:nvCxnSpPr>
          <p:cNvPr id="243" name="Google Shape;243;p32"/>
          <p:cNvCxnSpPr/>
          <p:nvPr/>
        </p:nvCxnSpPr>
        <p:spPr>
          <a:xfrm>
            <a:off x="670900" y="4398075"/>
            <a:ext cx="6798300" cy="15000"/>
          </a:xfrm>
          <a:prstGeom prst="straightConnector1">
            <a:avLst/>
          </a:prstGeom>
          <a:noFill/>
          <a:ln cap="flat" cmpd="sng" w="38100">
            <a:solidFill>
              <a:srgbClr val="000000"/>
            </a:solidFill>
            <a:prstDash val="solid"/>
            <a:round/>
            <a:headEnd len="med" w="med" type="none"/>
            <a:tailEnd len="med" w="med" type="none"/>
          </a:ln>
        </p:spPr>
      </p:cxnSp>
      <p:cxnSp>
        <p:nvCxnSpPr>
          <p:cNvPr id="244" name="Google Shape;244;p32"/>
          <p:cNvCxnSpPr/>
          <p:nvPr/>
        </p:nvCxnSpPr>
        <p:spPr>
          <a:xfrm rot="10800000">
            <a:off x="670900" y="1431375"/>
            <a:ext cx="15000" cy="2966700"/>
          </a:xfrm>
          <a:prstGeom prst="straightConnector1">
            <a:avLst/>
          </a:prstGeom>
          <a:noFill/>
          <a:ln cap="flat" cmpd="sng" w="38100">
            <a:solidFill>
              <a:srgbClr val="000000"/>
            </a:solidFill>
            <a:prstDash val="solid"/>
            <a:round/>
            <a:headEnd len="med" w="med" type="none"/>
            <a:tailEnd len="med" w="med" type="none"/>
          </a:ln>
        </p:spPr>
      </p:cxnSp>
      <p:sp>
        <p:nvSpPr>
          <p:cNvPr id="245" name="Google Shape;245;p32"/>
          <p:cNvSpPr/>
          <p:nvPr/>
        </p:nvSpPr>
        <p:spPr>
          <a:xfrm>
            <a:off x="1386475" y="2877375"/>
            <a:ext cx="1073400" cy="1520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2"/>
          <p:cNvSpPr/>
          <p:nvPr/>
        </p:nvSpPr>
        <p:spPr>
          <a:xfrm>
            <a:off x="3432300" y="1431375"/>
            <a:ext cx="1073400" cy="2966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2"/>
          <p:cNvSpPr/>
          <p:nvPr/>
        </p:nvSpPr>
        <p:spPr>
          <a:xfrm>
            <a:off x="5567525" y="2236275"/>
            <a:ext cx="1073400" cy="2161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txBox="1"/>
          <p:nvPr/>
        </p:nvSpPr>
        <p:spPr>
          <a:xfrm rot="-5400000">
            <a:off x="-611275" y="2623925"/>
            <a:ext cx="19083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No. of fossils</a:t>
            </a:r>
            <a:endParaRPr sz="2000"/>
          </a:p>
        </p:txBody>
      </p:sp>
      <p:sp>
        <p:nvSpPr>
          <p:cNvPr id="249" name="Google Shape;249;p32"/>
          <p:cNvSpPr txBox="1"/>
          <p:nvPr/>
        </p:nvSpPr>
        <p:spPr>
          <a:xfrm>
            <a:off x="1349125" y="4398075"/>
            <a:ext cx="11481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Triassic</a:t>
            </a:r>
            <a:endParaRPr sz="2000"/>
          </a:p>
        </p:txBody>
      </p:sp>
      <p:sp>
        <p:nvSpPr>
          <p:cNvPr id="250" name="Google Shape;250;p32"/>
          <p:cNvSpPr txBox="1"/>
          <p:nvPr/>
        </p:nvSpPr>
        <p:spPr>
          <a:xfrm>
            <a:off x="3394950" y="4413075"/>
            <a:ext cx="11481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Jur</a:t>
            </a:r>
            <a:r>
              <a:rPr lang="en" sz="2000"/>
              <a:t>assic</a:t>
            </a:r>
            <a:endParaRPr sz="2000"/>
          </a:p>
        </p:txBody>
      </p:sp>
      <p:sp>
        <p:nvSpPr>
          <p:cNvPr id="251" name="Google Shape;251;p32"/>
          <p:cNvSpPr txBox="1"/>
          <p:nvPr/>
        </p:nvSpPr>
        <p:spPr>
          <a:xfrm>
            <a:off x="5321075" y="4398075"/>
            <a:ext cx="15663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Cretaceous</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3"/>
          <p:cNvSpPr/>
          <p:nvPr/>
        </p:nvSpPr>
        <p:spPr>
          <a:xfrm>
            <a:off x="0" y="0"/>
            <a:ext cx="9144000" cy="884100"/>
          </a:xfrm>
          <a:prstGeom prst="rect">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Extrapolation</a:t>
            </a:r>
            <a:endParaRPr b="1">
              <a:solidFill>
                <a:srgbClr val="FFFFFF"/>
              </a:solidFill>
            </a:endParaRPr>
          </a:p>
        </p:txBody>
      </p:sp>
      <p:cxnSp>
        <p:nvCxnSpPr>
          <p:cNvPr id="258" name="Google Shape;258;p33"/>
          <p:cNvCxnSpPr/>
          <p:nvPr/>
        </p:nvCxnSpPr>
        <p:spPr>
          <a:xfrm>
            <a:off x="670900" y="4398075"/>
            <a:ext cx="6798300" cy="15000"/>
          </a:xfrm>
          <a:prstGeom prst="straightConnector1">
            <a:avLst/>
          </a:prstGeom>
          <a:noFill/>
          <a:ln cap="flat" cmpd="sng" w="38100">
            <a:solidFill>
              <a:srgbClr val="000000"/>
            </a:solidFill>
            <a:prstDash val="solid"/>
            <a:round/>
            <a:headEnd len="med" w="med" type="none"/>
            <a:tailEnd len="med" w="med" type="none"/>
          </a:ln>
        </p:spPr>
      </p:cxnSp>
      <p:cxnSp>
        <p:nvCxnSpPr>
          <p:cNvPr id="259" name="Google Shape;259;p33"/>
          <p:cNvCxnSpPr/>
          <p:nvPr/>
        </p:nvCxnSpPr>
        <p:spPr>
          <a:xfrm rot="10800000">
            <a:off x="670900" y="1431375"/>
            <a:ext cx="15000" cy="2966700"/>
          </a:xfrm>
          <a:prstGeom prst="straightConnector1">
            <a:avLst/>
          </a:prstGeom>
          <a:noFill/>
          <a:ln cap="flat" cmpd="sng" w="38100">
            <a:solidFill>
              <a:srgbClr val="000000"/>
            </a:solidFill>
            <a:prstDash val="solid"/>
            <a:round/>
            <a:headEnd len="med" w="med" type="none"/>
            <a:tailEnd len="med" w="med" type="none"/>
          </a:ln>
        </p:spPr>
      </p:cxnSp>
      <p:sp>
        <p:nvSpPr>
          <p:cNvPr id="260" name="Google Shape;260;p33"/>
          <p:cNvSpPr/>
          <p:nvPr/>
        </p:nvSpPr>
        <p:spPr>
          <a:xfrm>
            <a:off x="1386475" y="2877375"/>
            <a:ext cx="1073400" cy="1520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3"/>
          <p:cNvSpPr/>
          <p:nvPr/>
        </p:nvSpPr>
        <p:spPr>
          <a:xfrm>
            <a:off x="3432300" y="1431375"/>
            <a:ext cx="1073400" cy="2966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3"/>
          <p:cNvSpPr/>
          <p:nvPr/>
        </p:nvSpPr>
        <p:spPr>
          <a:xfrm>
            <a:off x="5567525" y="2236275"/>
            <a:ext cx="1073400" cy="2161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3"/>
          <p:cNvSpPr txBox="1"/>
          <p:nvPr/>
        </p:nvSpPr>
        <p:spPr>
          <a:xfrm rot="-5400000">
            <a:off x="-611275" y="2623925"/>
            <a:ext cx="19083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No. of fossils</a:t>
            </a:r>
            <a:endParaRPr sz="2000"/>
          </a:p>
        </p:txBody>
      </p:sp>
      <p:sp>
        <p:nvSpPr>
          <p:cNvPr id="264" name="Google Shape;264;p33"/>
          <p:cNvSpPr txBox="1"/>
          <p:nvPr/>
        </p:nvSpPr>
        <p:spPr>
          <a:xfrm>
            <a:off x="1349125" y="4398075"/>
            <a:ext cx="11481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Triassic</a:t>
            </a:r>
            <a:endParaRPr sz="2000"/>
          </a:p>
        </p:txBody>
      </p:sp>
      <p:sp>
        <p:nvSpPr>
          <p:cNvPr id="265" name="Google Shape;265;p33"/>
          <p:cNvSpPr txBox="1"/>
          <p:nvPr/>
        </p:nvSpPr>
        <p:spPr>
          <a:xfrm>
            <a:off x="3394950" y="4413075"/>
            <a:ext cx="11481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Jurassic</a:t>
            </a:r>
            <a:endParaRPr sz="2000"/>
          </a:p>
        </p:txBody>
      </p:sp>
      <p:sp>
        <p:nvSpPr>
          <p:cNvPr id="266" name="Google Shape;266;p33"/>
          <p:cNvSpPr txBox="1"/>
          <p:nvPr/>
        </p:nvSpPr>
        <p:spPr>
          <a:xfrm>
            <a:off x="5321075" y="4398075"/>
            <a:ext cx="15663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Cretaceous</a:t>
            </a:r>
            <a:endParaRPr sz="2000"/>
          </a:p>
        </p:txBody>
      </p:sp>
      <p:cxnSp>
        <p:nvCxnSpPr>
          <p:cNvPr id="267" name="Google Shape;267;p33"/>
          <p:cNvCxnSpPr/>
          <p:nvPr/>
        </p:nvCxnSpPr>
        <p:spPr>
          <a:xfrm flipH="1" rot="10800000">
            <a:off x="1349125" y="1431375"/>
            <a:ext cx="5397000" cy="15000"/>
          </a:xfrm>
          <a:prstGeom prst="straightConnector1">
            <a:avLst/>
          </a:prstGeom>
          <a:noFill/>
          <a:ln cap="flat" cmpd="sng" w="28575">
            <a:solidFill>
              <a:srgbClr val="FF0000"/>
            </a:solidFill>
            <a:prstDash val="lgDash"/>
            <a:round/>
            <a:headEnd len="med" w="med" type="none"/>
            <a:tailEnd len="med" w="med" type="none"/>
          </a:ln>
        </p:spPr>
      </p:cxnSp>
      <p:sp>
        <p:nvSpPr>
          <p:cNvPr id="268" name="Google Shape;268;p33"/>
          <p:cNvSpPr/>
          <p:nvPr/>
        </p:nvSpPr>
        <p:spPr>
          <a:xfrm>
            <a:off x="1386475" y="1446375"/>
            <a:ext cx="1073400" cy="1431000"/>
          </a:xfrm>
          <a:prstGeom prst="rect">
            <a:avLst/>
          </a:prstGeom>
          <a:solidFill>
            <a:srgbClr val="FCE5CD"/>
          </a:solidFill>
          <a:ln cap="flat" cmpd="sng" w="9525">
            <a:solidFill>
              <a:srgbClr val="FF99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3"/>
          <p:cNvSpPr/>
          <p:nvPr/>
        </p:nvSpPr>
        <p:spPr>
          <a:xfrm>
            <a:off x="5567525" y="1446375"/>
            <a:ext cx="1073400" cy="789900"/>
          </a:xfrm>
          <a:prstGeom prst="rect">
            <a:avLst/>
          </a:prstGeom>
          <a:solidFill>
            <a:srgbClr val="D9EAD3"/>
          </a:solidFill>
          <a:ln cap="flat" cmpd="sng" w="9525">
            <a:solidFill>
              <a:srgbClr val="38761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3"/>
          <p:cNvSpPr/>
          <p:nvPr/>
        </p:nvSpPr>
        <p:spPr>
          <a:xfrm>
            <a:off x="1707025" y="1893525"/>
            <a:ext cx="432300" cy="536700"/>
          </a:xfrm>
          <a:prstGeom prst="upArrow">
            <a:avLst>
              <a:gd fmla="val 50000" name="adj1"/>
              <a:gd fmla="val 50000" name="adj2"/>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p:nvPr/>
        </p:nvSpPr>
        <p:spPr>
          <a:xfrm>
            <a:off x="5888075" y="1572975"/>
            <a:ext cx="432300" cy="536700"/>
          </a:xfrm>
          <a:prstGeom prst="upArrow">
            <a:avLst>
              <a:gd fmla="val 50000" name="adj1"/>
              <a:gd fmla="val 50000" name="adj2"/>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4"/>
          <p:cNvSpPr/>
          <p:nvPr/>
        </p:nvSpPr>
        <p:spPr>
          <a:xfrm>
            <a:off x="0" y="0"/>
            <a:ext cx="9144000" cy="884100"/>
          </a:xfrm>
          <a:prstGeom prst="rect">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Subsampling: rarefaction and bootstrapping</a:t>
            </a:r>
            <a:endParaRPr b="1">
              <a:solidFill>
                <a:srgbClr val="FFFFFF"/>
              </a:solidFill>
            </a:endParaRPr>
          </a:p>
        </p:txBody>
      </p:sp>
      <p:cxnSp>
        <p:nvCxnSpPr>
          <p:cNvPr id="278" name="Google Shape;278;p34"/>
          <p:cNvCxnSpPr/>
          <p:nvPr/>
        </p:nvCxnSpPr>
        <p:spPr>
          <a:xfrm>
            <a:off x="670900" y="4398075"/>
            <a:ext cx="6798300" cy="15000"/>
          </a:xfrm>
          <a:prstGeom prst="straightConnector1">
            <a:avLst/>
          </a:prstGeom>
          <a:noFill/>
          <a:ln cap="flat" cmpd="sng" w="38100">
            <a:solidFill>
              <a:srgbClr val="000000"/>
            </a:solidFill>
            <a:prstDash val="solid"/>
            <a:round/>
            <a:headEnd len="med" w="med" type="none"/>
            <a:tailEnd len="med" w="med" type="none"/>
          </a:ln>
        </p:spPr>
      </p:cxnSp>
      <p:cxnSp>
        <p:nvCxnSpPr>
          <p:cNvPr id="279" name="Google Shape;279;p34"/>
          <p:cNvCxnSpPr/>
          <p:nvPr/>
        </p:nvCxnSpPr>
        <p:spPr>
          <a:xfrm rot="10800000">
            <a:off x="670900" y="1431375"/>
            <a:ext cx="15000" cy="2966700"/>
          </a:xfrm>
          <a:prstGeom prst="straightConnector1">
            <a:avLst/>
          </a:prstGeom>
          <a:noFill/>
          <a:ln cap="flat" cmpd="sng" w="38100">
            <a:solidFill>
              <a:srgbClr val="000000"/>
            </a:solidFill>
            <a:prstDash val="solid"/>
            <a:round/>
            <a:headEnd len="med" w="med" type="none"/>
            <a:tailEnd len="med" w="med" type="none"/>
          </a:ln>
        </p:spPr>
      </p:cxnSp>
      <p:sp>
        <p:nvSpPr>
          <p:cNvPr id="280" name="Google Shape;280;p34"/>
          <p:cNvSpPr/>
          <p:nvPr/>
        </p:nvSpPr>
        <p:spPr>
          <a:xfrm>
            <a:off x="1386475" y="2877375"/>
            <a:ext cx="1073400" cy="15207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4"/>
          <p:cNvSpPr/>
          <p:nvPr/>
        </p:nvSpPr>
        <p:spPr>
          <a:xfrm>
            <a:off x="3432300" y="1431375"/>
            <a:ext cx="1073400" cy="29667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a:off x="5567525" y="2236275"/>
            <a:ext cx="1073400" cy="2161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4"/>
          <p:cNvSpPr txBox="1"/>
          <p:nvPr/>
        </p:nvSpPr>
        <p:spPr>
          <a:xfrm rot="-5400000">
            <a:off x="-611275" y="2623925"/>
            <a:ext cx="19083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No. of fossils</a:t>
            </a:r>
            <a:endParaRPr sz="2000"/>
          </a:p>
        </p:txBody>
      </p:sp>
      <p:sp>
        <p:nvSpPr>
          <p:cNvPr id="284" name="Google Shape;284;p34"/>
          <p:cNvSpPr txBox="1"/>
          <p:nvPr/>
        </p:nvSpPr>
        <p:spPr>
          <a:xfrm>
            <a:off x="1349125" y="4398075"/>
            <a:ext cx="11481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Triassic</a:t>
            </a:r>
            <a:endParaRPr sz="2000"/>
          </a:p>
        </p:txBody>
      </p:sp>
      <p:sp>
        <p:nvSpPr>
          <p:cNvPr id="285" name="Google Shape;285;p34"/>
          <p:cNvSpPr txBox="1"/>
          <p:nvPr/>
        </p:nvSpPr>
        <p:spPr>
          <a:xfrm>
            <a:off x="3394950" y="4413075"/>
            <a:ext cx="11481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Jurassic</a:t>
            </a:r>
            <a:endParaRPr sz="2000"/>
          </a:p>
        </p:txBody>
      </p:sp>
      <p:sp>
        <p:nvSpPr>
          <p:cNvPr id="286" name="Google Shape;286;p34"/>
          <p:cNvSpPr txBox="1"/>
          <p:nvPr/>
        </p:nvSpPr>
        <p:spPr>
          <a:xfrm>
            <a:off x="5321075" y="4398075"/>
            <a:ext cx="15663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Cretaceous</a:t>
            </a:r>
            <a:endParaRPr sz="2000"/>
          </a:p>
        </p:txBody>
      </p:sp>
      <p:sp>
        <p:nvSpPr>
          <p:cNvPr id="287" name="Google Shape;287;p34"/>
          <p:cNvSpPr/>
          <p:nvPr/>
        </p:nvSpPr>
        <p:spPr>
          <a:xfrm>
            <a:off x="5567525" y="2246150"/>
            <a:ext cx="1073400" cy="572700"/>
          </a:xfrm>
          <a:prstGeom prst="rect">
            <a:avLst/>
          </a:prstGeom>
          <a:solidFill>
            <a:srgbClr val="D9EAD3"/>
          </a:solidFill>
          <a:ln cap="flat" cmpd="sng" w="9525">
            <a:solidFill>
              <a:srgbClr val="38761D"/>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8" name="Google Shape;288;p34"/>
          <p:cNvCxnSpPr/>
          <p:nvPr/>
        </p:nvCxnSpPr>
        <p:spPr>
          <a:xfrm flipH="1" rot="10800000">
            <a:off x="1270500" y="2832575"/>
            <a:ext cx="5498100" cy="22500"/>
          </a:xfrm>
          <a:prstGeom prst="straightConnector1">
            <a:avLst/>
          </a:prstGeom>
          <a:noFill/>
          <a:ln cap="flat" cmpd="sng" w="28575">
            <a:solidFill>
              <a:srgbClr val="FF0000"/>
            </a:solidFill>
            <a:prstDash val="lgDash"/>
            <a:round/>
            <a:headEnd len="med" w="med" type="none"/>
            <a:tailEnd len="med" w="med" type="none"/>
          </a:ln>
        </p:spPr>
      </p:cxnSp>
      <p:sp>
        <p:nvSpPr>
          <p:cNvPr id="289" name="Google Shape;289;p34"/>
          <p:cNvSpPr/>
          <p:nvPr/>
        </p:nvSpPr>
        <p:spPr>
          <a:xfrm>
            <a:off x="3432300" y="1431375"/>
            <a:ext cx="1073400" cy="1401300"/>
          </a:xfrm>
          <a:prstGeom prst="rect">
            <a:avLst/>
          </a:prstGeom>
          <a:solidFill>
            <a:srgbClr val="CFE2F3"/>
          </a:solid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rot="10800000">
            <a:off x="3752850" y="1863675"/>
            <a:ext cx="432300" cy="536700"/>
          </a:xfrm>
          <a:prstGeom prst="upArrow">
            <a:avLst>
              <a:gd fmla="val 50000" name="adj1"/>
              <a:gd fmla="val 50000" name="adj2"/>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rot="10800000">
            <a:off x="5888075" y="2264150"/>
            <a:ext cx="432300" cy="536700"/>
          </a:xfrm>
          <a:prstGeom prst="upArrow">
            <a:avLst>
              <a:gd fmla="val 50000" name="adj1"/>
              <a:gd fmla="val 50000" name="adj2"/>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cxnSp>
        <p:nvCxnSpPr>
          <p:cNvPr id="296" name="Google Shape;296;p35"/>
          <p:cNvCxnSpPr/>
          <p:nvPr/>
        </p:nvCxnSpPr>
        <p:spPr>
          <a:xfrm rot="10800000">
            <a:off x="1748700" y="1343425"/>
            <a:ext cx="0" cy="2697000"/>
          </a:xfrm>
          <a:prstGeom prst="straightConnector1">
            <a:avLst/>
          </a:prstGeom>
          <a:noFill/>
          <a:ln cap="flat" cmpd="sng" w="38100">
            <a:solidFill>
              <a:srgbClr val="000000"/>
            </a:solidFill>
            <a:prstDash val="solid"/>
            <a:round/>
            <a:headEnd len="med" w="med" type="none"/>
            <a:tailEnd len="med" w="med" type="none"/>
          </a:ln>
        </p:spPr>
      </p:cxnSp>
      <p:cxnSp>
        <p:nvCxnSpPr>
          <p:cNvPr id="297" name="Google Shape;297;p35"/>
          <p:cNvCxnSpPr/>
          <p:nvPr/>
        </p:nvCxnSpPr>
        <p:spPr>
          <a:xfrm flipH="1" rot="10800000">
            <a:off x="1748700" y="4017625"/>
            <a:ext cx="4927200" cy="22800"/>
          </a:xfrm>
          <a:prstGeom prst="straightConnector1">
            <a:avLst/>
          </a:prstGeom>
          <a:noFill/>
          <a:ln cap="flat" cmpd="sng" w="38100">
            <a:solidFill>
              <a:srgbClr val="000000"/>
            </a:solidFill>
            <a:prstDash val="solid"/>
            <a:round/>
            <a:headEnd len="med" w="med" type="none"/>
            <a:tailEnd len="med" w="med" type="none"/>
          </a:ln>
        </p:spPr>
      </p:cxnSp>
      <p:sp>
        <p:nvSpPr>
          <p:cNvPr id="298" name="Google Shape;298;p35"/>
          <p:cNvSpPr txBox="1"/>
          <p:nvPr/>
        </p:nvSpPr>
        <p:spPr>
          <a:xfrm>
            <a:off x="1748700" y="4047350"/>
            <a:ext cx="4927200" cy="4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Sampling</a:t>
            </a:r>
            <a:endParaRPr b="1" sz="2000"/>
          </a:p>
        </p:txBody>
      </p:sp>
      <p:sp>
        <p:nvSpPr>
          <p:cNvPr id="299" name="Google Shape;299;p35"/>
          <p:cNvSpPr txBox="1"/>
          <p:nvPr/>
        </p:nvSpPr>
        <p:spPr>
          <a:xfrm rot="-5400000">
            <a:off x="79200" y="2429000"/>
            <a:ext cx="2708400" cy="4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Richness</a:t>
            </a:r>
            <a:endParaRPr b="1" sz="2000"/>
          </a:p>
        </p:txBody>
      </p:sp>
      <p:sp>
        <p:nvSpPr>
          <p:cNvPr id="300" name="Google Shape;300;p35"/>
          <p:cNvSpPr/>
          <p:nvPr/>
        </p:nvSpPr>
        <p:spPr>
          <a:xfrm>
            <a:off x="0" y="0"/>
            <a:ext cx="9144000" cy="884100"/>
          </a:xfrm>
          <a:prstGeom prst="rect">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Collector’s / Species Accumulation Curves</a:t>
            </a:r>
            <a:endParaRPr b="1">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cxnSp>
        <p:nvCxnSpPr>
          <p:cNvPr id="306" name="Google Shape;306;p36"/>
          <p:cNvCxnSpPr/>
          <p:nvPr/>
        </p:nvCxnSpPr>
        <p:spPr>
          <a:xfrm rot="10800000">
            <a:off x="1748700" y="1343425"/>
            <a:ext cx="0" cy="2697000"/>
          </a:xfrm>
          <a:prstGeom prst="straightConnector1">
            <a:avLst/>
          </a:prstGeom>
          <a:noFill/>
          <a:ln cap="flat" cmpd="sng" w="38100">
            <a:solidFill>
              <a:srgbClr val="000000"/>
            </a:solidFill>
            <a:prstDash val="solid"/>
            <a:round/>
            <a:headEnd len="med" w="med" type="none"/>
            <a:tailEnd len="med" w="med" type="none"/>
          </a:ln>
        </p:spPr>
      </p:cxnSp>
      <p:cxnSp>
        <p:nvCxnSpPr>
          <p:cNvPr id="307" name="Google Shape;307;p36"/>
          <p:cNvCxnSpPr/>
          <p:nvPr/>
        </p:nvCxnSpPr>
        <p:spPr>
          <a:xfrm flipH="1" rot="10800000">
            <a:off x="1748700" y="4017625"/>
            <a:ext cx="4927200" cy="22800"/>
          </a:xfrm>
          <a:prstGeom prst="straightConnector1">
            <a:avLst/>
          </a:prstGeom>
          <a:noFill/>
          <a:ln cap="flat" cmpd="sng" w="38100">
            <a:solidFill>
              <a:srgbClr val="000000"/>
            </a:solidFill>
            <a:prstDash val="solid"/>
            <a:round/>
            <a:headEnd len="med" w="med" type="none"/>
            <a:tailEnd len="med" w="med" type="none"/>
          </a:ln>
        </p:spPr>
      </p:cxnSp>
      <p:sp>
        <p:nvSpPr>
          <p:cNvPr id="308" name="Google Shape;308;p36"/>
          <p:cNvSpPr txBox="1"/>
          <p:nvPr/>
        </p:nvSpPr>
        <p:spPr>
          <a:xfrm>
            <a:off x="1748700" y="4047350"/>
            <a:ext cx="4927200" cy="4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Sampling</a:t>
            </a:r>
            <a:endParaRPr b="1" sz="2000"/>
          </a:p>
        </p:txBody>
      </p:sp>
      <p:sp>
        <p:nvSpPr>
          <p:cNvPr id="309" name="Google Shape;309;p36"/>
          <p:cNvSpPr txBox="1"/>
          <p:nvPr/>
        </p:nvSpPr>
        <p:spPr>
          <a:xfrm rot="-5400000">
            <a:off x="79200" y="2429000"/>
            <a:ext cx="2708400" cy="4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Richness</a:t>
            </a:r>
            <a:endParaRPr b="1" sz="2000"/>
          </a:p>
        </p:txBody>
      </p:sp>
      <p:sp>
        <p:nvSpPr>
          <p:cNvPr id="310" name="Google Shape;310;p36"/>
          <p:cNvSpPr/>
          <p:nvPr/>
        </p:nvSpPr>
        <p:spPr>
          <a:xfrm>
            <a:off x="0" y="0"/>
            <a:ext cx="9144000" cy="884100"/>
          </a:xfrm>
          <a:prstGeom prst="rect">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Collector’s / Species Accumulation Curves</a:t>
            </a:r>
            <a:endParaRPr b="1">
              <a:solidFill>
                <a:srgbClr val="FFFFFF"/>
              </a:solidFill>
            </a:endParaRPr>
          </a:p>
        </p:txBody>
      </p:sp>
      <p:sp>
        <p:nvSpPr>
          <p:cNvPr id="312" name="Google Shape;312;p36"/>
          <p:cNvSpPr/>
          <p:nvPr/>
        </p:nvSpPr>
        <p:spPr>
          <a:xfrm>
            <a:off x="1759225" y="1431225"/>
            <a:ext cx="4770775" cy="2609025"/>
          </a:xfrm>
          <a:custGeom>
            <a:rect b="b" l="l" r="r" t="t"/>
            <a:pathLst>
              <a:path extrusionOk="0" h="104361" w="190831">
                <a:moveTo>
                  <a:pt x="0" y="104361"/>
                </a:moveTo>
                <a:cubicBezTo>
                  <a:pt x="11927" y="89651"/>
                  <a:pt x="39757" y="33496"/>
                  <a:pt x="71562" y="16102"/>
                </a:cubicBezTo>
                <a:cubicBezTo>
                  <a:pt x="103367" y="-1291"/>
                  <a:pt x="170953" y="2684"/>
                  <a:pt x="190831" y="0"/>
                </a:cubicBezTo>
              </a:path>
            </a:pathLst>
          </a:custGeom>
          <a:noFill/>
          <a:ln cap="flat" cmpd="sng" w="38100">
            <a:solidFill>
              <a:srgbClr val="9900FF"/>
            </a:solidFill>
            <a:prstDash val="solid"/>
            <a:round/>
            <a:headEnd len="med" w="med" type="none"/>
            <a:tailEnd len="med" w="med" type="none"/>
          </a:ln>
        </p:spPr>
      </p:sp>
      <p:sp>
        <p:nvSpPr>
          <p:cNvPr id="313" name="Google Shape;313;p36"/>
          <p:cNvSpPr/>
          <p:nvPr/>
        </p:nvSpPr>
        <p:spPr>
          <a:xfrm>
            <a:off x="4442800" y="1207600"/>
            <a:ext cx="2489700" cy="685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6"/>
          <p:cNvSpPr/>
          <p:nvPr/>
        </p:nvSpPr>
        <p:spPr>
          <a:xfrm>
            <a:off x="2773025" y="1326875"/>
            <a:ext cx="1669800" cy="1013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cxnSp>
        <p:nvCxnSpPr>
          <p:cNvPr id="319" name="Google Shape;319;p37"/>
          <p:cNvCxnSpPr/>
          <p:nvPr/>
        </p:nvCxnSpPr>
        <p:spPr>
          <a:xfrm rot="10800000">
            <a:off x="1748700" y="1343425"/>
            <a:ext cx="0" cy="2697000"/>
          </a:xfrm>
          <a:prstGeom prst="straightConnector1">
            <a:avLst/>
          </a:prstGeom>
          <a:noFill/>
          <a:ln cap="flat" cmpd="sng" w="38100">
            <a:solidFill>
              <a:srgbClr val="000000"/>
            </a:solidFill>
            <a:prstDash val="solid"/>
            <a:round/>
            <a:headEnd len="med" w="med" type="none"/>
            <a:tailEnd len="med" w="med" type="none"/>
          </a:ln>
        </p:spPr>
      </p:cxnSp>
      <p:cxnSp>
        <p:nvCxnSpPr>
          <p:cNvPr id="320" name="Google Shape;320;p37"/>
          <p:cNvCxnSpPr/>
          <p:nvPr/>
        </p:nvCxnSpPr>
        <p:spPr>
          <a:xfrm flipH="1" rot="10800000">
            <a:off x="1748700" y="4017625"/>
            <a:ext cx="4927200" cy="22800"/>
          </a:xfrm>
          <a:prstGeom prst="straightConnector1">
            <a:avLst/>
          </a:prstGeom>
          <a:noFill/>
          <a:ln cap="flat" cmpd="sng" w="38100">
            <a:solidFill>
              <a:srgbClr val="000000"/>
            </a:solidFill>
            <a:prstDash val="solid"/>
            <a:round/>
            <a:headEnd len="med" w="med" type="none"/>
            <a:tailEnd len="med" w="med" type="none"/>
          </a:ln>
        </p:spPr>
      </p:cxnSp>
      <p:sp>
        <p:nvSpPr>
          <p:cNvPr id="321" name="Google Shape;321;p37"/>
          <p:cNvSpPr txBox="1"/>
          <p:nvPr/>
        </p:nvSpPr>
        <p:spPr>
          <a:xfrm>
            <a:off x="1748700" y="4047350"/>
            <a:ext cx="4927200" cy="4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Sampling</a:t>
            </a:r>
            <a:endParaRPr b="1" sz="2000"/>
          </a:p>
        </p:txBody>
      </p:sp>
      <p:sp>
        <p:nvSpPr>
          <p:cNvPr id="322" name="Google Shape;322;p37"/>
          <p:cNvSpPr txBox="1"/>
          <p:nvPr/>
        </p:nvSpPr>
        <p:spPr>
          <a:xfrm rot="-5400000">
            <a:off x="79200" y="2429000"/>
            <a:ext cx="2708400" cy="4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Richness</a:t>
            </a:r>
            <a:endParaRPr b="1" sz="2000"/>
          </a:p>
        </p:txBody>
      </p:sp>
      <p:sp>
        <p:nvSpPr>
          <p:cNvPr id="323" name="Google Shape;323;p37"/>
          <p:cNvSpPr/>
          <p:nvPr/>
        </p:nvSpPr>
        <p:spPr>
          <a:xfrm>
            <a:off x="0" y="0"/>
            <a:ext cx="9144000" cy="884100"/>
          </a:xfrm>
          <a:prstGeom prst="rect">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Collector’s / Species Accumulation Curves</a:t>
            </a:r>
            <a:endParaRPr b="1">
              <a:solidFill>
                <a:srgbClr val="FFFFFF"/>
              </a:solidFill>
            </a:endParaRPr>
          </a:p>
        </p:txBody>
      </p:sp>
      <p:sp>
        <p:nvSpPr>
          <p:cNvPr id="325" name="Google Shape;325;p37"/>
          <p:cNvSpPr/>
          <p:nvPr/>
        </p:nvSpPr>
        <p:spPr>
          <a:xfrm>
            <a:off x="1759225" y="1431225"/>
            <a:ext cx="4770775" cy="2609025"/>
          </a:xfrm>
          <a:custGeom>
            <a:rect b="b" l="l" r="r" t="t"/>
            <a:pathLst>
              <a:path extrusionOk="0" h="104361" w="190831">
                <a:moveTo>
                  <a:pt x="0" y="104361"/>
                </a:moveTo>
                <a:cubicBezTo>
                  <a:pt x="11927" y="89651"/>
                  <a:pt x="39757" y="33496"/>
                  <a:pt x="71562" y="16102"/>
                </a:cubicBezTo>
                <a:cubicBezTo>
                  <a:pt x="103367" y="-1291"/>
                  <a:pt x="170953" y="2684"/>
                  <a:pt x="190831" y="0"/>
                </a:cubicBezTo>
              </a:path>
            </a:pathLst>
          </a:custGeom>
          <a:noFill/>
          <a:ln cap="flat" cmpd="sng" w="38100">
            <a:solidFill>
              <a:srgbClr val="9900FF"/>
            </a:solidFill>
            <a:prstDash val="solid"/>
            <a:round/>
            <a:headEnd len="med" w="med" type="none"/>
            <a:tailEnd len="med" w="med" type="none"/>
          </a:ln>
        </p:spPr>
      </p:sp>
      <p:sp>
        <p:nvSpPr>
          <p:cNvPr id="326" name="Google Shape;326;p37"/>
          <p:cNvSpPr/>
          <p:nvPr/>
        </p:nvSpPr>
        <p:spPr>
          <a:xfrm>
            <a:off x="4442800" y="1207600"/>
            <a:ext cx="2489700" cy="685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cxnSp>
        <p:nvCxnSpPr>
          <p:cNvPr id="331" name="Google Shape;331;p38"/>
          <p:cNvCxnSpPr/>
          <p:nvPr/>
        </p:nvCxnSpPr>
        <p:spPr>
          <a:xfrm rot="10800000">
            <a:off x="1748700" y="1343425"/>
            <a:ext cx="0" cy="2697000"/>
          </a:xfrm>
          <a:prstGeom prst="straightConnector1">
            <a:avLst/>
          </a:prstGeom>
          <a:noFill/>
          <a:ln cap="flat" cmpd="sng" w="38100">
            <a:solidFill>
              <a:srgbClr val="000000"/>
            </a:solidFill>
            <a:prstDash val="solid"/>
            <a:round/>
            <a:headEnd len="med" w="med" type="none"/>
            <a:tailEnd len="med" w="med" type="none"/>
          </a:ln>
        </p:spPr>
      </p:cxnSp>
      <p:cxnSp>
        <p:nvCxnSpPr>
          <p:cNvPr id="332" name="Google Shape;332;p38"/>
          <p:cNvCxnSpPr/>
          <p:nvPr/>
        </p:nvCxnSpPr>
        <p:spPr>
          <a:xfrm flipH="1" rot="10800000">
            <a:off x="1748700" y="4017625"/>
            <a:ext cx="4927200" cy="22800"/>
          </a:xfrm>
          <a:prstGeom prst="straightConnector1">
            <a:avLst/>
          </a:prstGeom>
          <a:noFill/>
          <a:ln cap="flat" cmpd="sng" w="38100">
            <a:solidFill>
              <a:srgbClr val="000000"/>
            </a:solidFill>
            <a:prstDash val="solid"/>
            <a:round/>
            <a:headEnd len="med" w="med" type="none"/>
            <a:tailEnd len="med" w="med" type="none"/>
          </a:ln>
        </p:spPr>
      </p:cxnSp>
      <p:sp>
        <p:nvSpPr>
          <p:cNvPr id="333" name="Google Shape;333;p38"/>
          <p:cNvSpPr txBox="1"/>
          <p:nvPr/>
        </p:nvSpPr>
        <p:spPr>
          <a:xfrm>
            <a:off x="1748700" y="4047350"/>
            <a:ext cx="4927200" cy="4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Sampling</a:t>
            </a:r>
            <a:endParaRPr b="1" sz="2000"/>
          </a:p>
        </p:txBody>
      </p:sp>
      <p:sp>
        <p:nvSpPr>
          <p:cNvPr id="334" name="Google Shape;334;p38"/>
          <p:cNvSpPr txBox="1"/>
          <p:nvPr/>
        </p:nvSpPr>
        <p:spPr>
          <a:xfrm rot="-5400000">
            <a:off x="79200" y="2429000"/>
            <a:ext cx="2708400" cy="4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Richness</a:t>
            </a:r>
            <a:endParaRPr b="1" sz="2000"/>
          </a:p>
        </p:txBody>
      </p:sp>
      <p:sp>
        <p:nvSpPr>
          <p:cNvPr id="335" name="Google Shape;335;p38"/>
          <p:cNvSpPr/>
          <p:nvPr/>
        </p:nvSpPr>
        <p:spPr>
          <a:xfrm>
            <a:off x="0" y="0"/>
            <a:ext cx="9144000" cy="884100"/>
          </a:xfrm>
          <a:prstGeom prst="rect">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Collector’s / Species Accumulation Curves</a:t>
            </a:r>
            <a:endParaRPr b="1">
              <a:solidFill>
                <a:srgbClr val="FFFFFF"/>
              </a:solidFill>
            </a:endParaRPr>
          </a:p>
        </p:txBody>
      </p:sp>
      <p:sp>
        <p:nvSpPr>
          <p:cNvPr id="337" name="Google Shape;337;p38"/>
          <p:cNvSpPr/>
          <p:nvPr/>
        </p:nvSpPr>
        <p:spPr>
          <a:xfrm>
            <a:off x="1759225" y="1416325"/>
            <a:ext cx="4785700" cy="2623925"/>
          </a:xfrm>
          <a:custGeom>
            <a:rect b="b" l="l" r="r" t="t"/>
            <a:pathLst>
              <a:path extrusionOk="0" h="104957" w="191428">
                <a:moveTo>
                  <a:pt x="0" y="104957"/>
                </a:moveTo>
                <a:cubicBezTo>
                  <a:pt x="11927" y="90247"/>
                  <a:pt x="39657" y="34191"/>
                  <a:pt x="71562" y="16698"/>
                </a:cubicBezTo>
                <a:cubicBezTo>
                  <a:pt x="103467" y="-795"/>
                  <a:pt x="171450" y="2783"/>
                  <a:pt x="191428" y="0"/>
                </a:cubicBezTo>
              </a:path>
            </a:pathLst>
          </a:custGeom>
          <a:noFill/>
          <a:ln cap="flat" cmpd="sng" w="38100">
            <a:solidFill>
              <a:srgbClr val="9900FF"/>
            </a:solidFill>
            <a:prstDash val="solid"/>
            <a:round/>
            <a:headEnd len="med" w="med" type="none"/>
            <a:tailEnd len="med" w="med" type="none"/>
          </a:ln>
        </p:spPr>
      </p:sp>
      <p:cxnSp>
        <p:nvCxnSpPr>
          <p:cNvPr id="338" name="Google Shape;338;p38"/>
          <p:cNvCxnSpPr/>
          <p:nvPr/>
        </p:nvCxnSpPr>
        <p:spPr>
          <a:xfrm flipH="1" rot="10800000">
            <a:off x="1818150" y="1343425"/>
            <a:ext cx="5498100" cy="22500"/>
          </a:xfrm>
          <a:prstGeom prst="straightConnector1">
            <a:avLst/>
          </a:prstGeom>
          <a:noFill/>
          <a:ln cap="flat" cmpd="sng" w="28575">
            <a:solidFill>
              <a:srgbClr val="FF0000"/>
            </a:solidFill>
            <a:prstDash val="lgDash"/>
            <a:round/>
            <a:headEnd len="med" w="med" type="none"/>
            <a:tailEnd len="med" w="med" type="none"/>
          </a:ln>
        </p:spPr>
      </p:cxnSp>
      <p:sp>
        <p:nvSpPr>
          <p:cNvPr id="339" name="Google Shape;339;p38"/>
          <p:cNvSpPr txBox="1"/>
          <p:nvPr/>
        </p:nvSpPr>
        <p:spPr>
          <a:xfrm>
            <a:off x="6969450" y="977275"/>
            <a:ext cx="1937400" cy="75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‘True’ diversity</a:t>
            </a:r>
            <a:endParaRPr b="1"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39"/>
          <p:cNvSpPr/>
          <p:nvPr/>
        </p:nvSpPr>
        <p:spPr>
          <a:xfrm>
            <a:off x="0" y="0"/>
            <a:ext cx="9144000" cy="884100"/>
          </a:xfrm>
          <a:prstGeom prst="rect">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Bootstrapping example</a:t>
            </a:r>
            <a:endParaRPr b="1">
              <a:solidFill>
                <a:srgbClr val="FFFFFF"/>
              </a:solidFill>
            </a:endParaRPr>
          </a:p>
        </p:txBody>
      </p:sp>
      <p:pic>
        <p:nvPicPr>
          <p:cNvPr id="346" name="Google Shape;346;p39"/>
          <p:cNvPicPr preferRelativeResize="0"/>
          <p:nvPr/>
        </p:nvPicPr>
        <p:blipFill rotWithShape="1">
          <a:blip r:embed="rId3">
            <a:alphaModFix/>
          </a:blip>
          <a:srcRect b="11606" l="18186" r="43428" t="23550"/>
          <a:stretch/>
        </p:blipFill>
        <p:spPr>
          <a:xfrm>
            <a:off x="2743325" y="998875"/>
            <a:ext cx="3534749" cy="3359000"/>
          </a:xfrm>
          <a:prstGeom prst="rect">
            <a:avLst/>
          </a:prstGeom>
          <a:noFill/>
          <a:ln>
            <a:noFill/>
          </a:ln>
        </p:spPr>
      </p:pic>
      <p:sp>
        <p:nvSpPr>
          <p:cNvPr id="347" name="Google Shape;347;p39"/>
          <p:cNvSpPr txBox="1"/>
          <p:nvPr/>
        </p:nvSpPr>
        <p:spPr>
          <a:xfrm>
            <a:off x="2445150" y="4237525"/>
            <a:ext cx="4253700" cy="7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relationship between sampling and richness in combinations of trilobite subgroups and stratigraphic intervals</a:t>
            </a:r>
            <a:r>
              <a:rPr lang="en"/>
              <a:t> (Fig. 1)</a:t>
            </a:r>
            <a:endParaRPr/>
          </a:p>
        </p:txBody>
      </p:sp>
      <p:sp>
        <p:nvSpPr>
          <p:cNvPr id="348" name="Google Shape;348;p39"/>
          <p:cNvSpPr txBox="1"/>
          <p:nvPr/>
        </p:nvSpPr>
        <p:spPr>
          <a:xfrm>
            <a:off x="0" y="4772100"/>
            <a:ext cx="91440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Foote</a:t>
            </a:r>
            <a:r>
              <a:rPr lang="en"/>
              <a:t> 1993; </a:t>
            </a:r>
            <a:r>
              <a:rPr i="1" lang="en"/>
              <a:t>Paleobiology</a:t>
            </a:r>
            <a:endParaRPr i="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0"/>
          <p:cNvSpPr/>
          <p:nvPr/>
        </p:nvSpPr>
        <p:spPr>
          <a:xfrm>
            <a:off x="0" y="0"/>
            <a:ext cx="9144000" cy="884100"/>
          </a:xfrm>
          <a:prstGeom prst="rect">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0"/>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Bootstrapping example</a:t>
            </a:r>
            <a:endParaRPr b="1">
              <a:solidFill>
                <a:srgbClr val="FFFFFF"/>
              </a:solidFill>
            </a:endParaRPr>
          </a:p>
        </p:txBody>
      </p:sp>
      <p:sp>
        <p:nvSpPr>
          <p:cNvPr id="355" name="Google Shape;355;p40"/>
          <p:cNvSpPr txBox="1"/>
          <p:nvPr/>
        </p:nvSpPr>
        <p:spPr>
          <a:xfrm>
            <a:off x="417363" y="4118275"/>
            <a:ext cx="3789000" cy="7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contribution of different trilobite groups to overall morphological diversity through time (Fig. 2)</a:t>
            </a:r>
            <a:endParaRPr/>
          </a:p>
        </p:txBody>
      </p:sp>
      <p:sp>
        <p:nvSpPr>
          <p:cNvPr id="356" name="Google Shape;356;p40"/>
          <p:cNvSpPr txBox="1"/>
          <p:nvPr/>
        </p:nvSpPr>
        <p:spPr>
          <a:xfrm>
            <a:off x="4432075" y="4118275"/>
            <a:ext cx="4711800" cy="7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contributions of Phacopida and Libristoma to overall trilobite disparity, taking into account sampling through a bootstrap regime </a:t>
            </a:r>
            <a:r>
              <a:rPr lang="en"/>
              <a:t> (Fig. 3)</a:t>
            </a:r>
            <a:endParaRPr/>
          </a:p>
        </p:txBody>
      </p:sp>
      <p:sp>
        <p:nvSpPr>
          <p:cNvPr id="357" name="Google Shape;357;p40"/>
          <p:cNvSpPr txBox="1"/>
          <p:nvPr/>
        </p:nvSpPr>
        <p:spPr>
          <a:xfrm>
            <a:off x="0" y="4772100"/>
            <a:ext cx="91440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Foote 1993; </a:t>
            </a:r>
            <a:r>
              <a:rPr i="1" lang="en"/>
              <a:t>Paleobiology</a:t>
            </a:r>
            <a:endParaRPr i="1"/>
          </a:p>
        </p:txBody>
      </p:sp>
      <p:pic>
        <p:nvPicPr>
          <p:cNvPr id="358" name="Google Shape;358;p40"/>
          <p:cNvPicPr preferRelativeResize="0"/>
          <p:nvPr/>
        </p:nvPicPr>
        <p:blipFill rotWithShape="1">
          <a:blip r:embed="rId3">
            <a:alphaModFix/>
          </a:blip>
          <a:srcRect b="8335" l="25064" r="26361" t="24555"/>
          <a:stretch/>
        </p:blipFill>
        <p:spPr>
          <a:xfrm>
            <a:off x="311688" y="1179638"/>
            <a:ext cx="3894677" cy="3026476"/>
          </a:xfrm>
          <a:prstGeom prst="rect">
            <a:avLst/>
          </a:prstGeom>
          <a:noFill/>
          <a:ln>
            <a:noFill/>
          </a:ln>
        </p:spPr>
      </p:pic>
      <p:pic>
        <p:nvPicPr>
          <p:cNvPr id="359" name="Google Shape;359;p40"/>
          <p:cNvPicPr preferRelativeResize="0"/>
          <p:nvPr/>
        </p:nvPicPr>
        <p:blipFill rotWithShape="1">
          <a:blip r:embed="rId4">
            <a:alphaModFix/>
          </a:blip>
          <a:srcRect b="7767" l="43481" r="20183" t="19574"/>
          <a:stretch/>
        </p:blipFill>
        <p:spPr>
          <a:xfrm>
            <a:off x="5272200" y="937375"/>
            <a:ext cx="2905858" cy="3268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cxnSp>
        <p:nvCxnSpPr>
          <p:cNvPr id="364" name="Google Shape;364;p41"/>
          <p:cNvCxnSpPr/>
          <p:nvPr/>
        </p:nvCxnSpPr>
        <p:spPr>
          <a:xfrm rot="10800000">
            <a:off x="3083550" y="2586350"/>
            <a:ext cx="0" cy="1454100"/>
          </a:xfrm>
          <a:prstGeom prst="straightConnector1">
            <a:avLst/>
          </a:prstGeom>
          <a:noFill/>
          <a:ln cap="flat" cmpd="sng" w="38100">
            <a:solidFill>
              <a:schemeClr val="dk2"/>
            </a:solidFill>
            <a:prstDash val="dash"/>
            <a:round/>
            <a:headEnd len="med" w="med" type="none"/>
            <a:tailEnd len="med" w="med" type="none"/>
          </a:ln>
        </p:spPr>
      </p:cxnSp>
      <p:cxnSp>
        <p:nvCxnSpPr>
          <p:cNvPr id="365" name="Google Shape;365;p41"/>
          <p:cNvCxnSpPr/>
          <p:nvPr/>
        </p:nvCxnSpPr>
        <p:spPr>
          <a:xfrm rot="10800000">
            <a:off x="3831250" y="2185675"/>
            <a:ext cx="7800" cy="1779600"/>
          </a:xfrm>
          <a:prstGeom prst="straightConnector1">
            <a:avLst/>
          </a:prstGeom>
          <a:noFill/>
          <a:ln cap="flat" cmpd="sng" w="38100">
            <a:solidFill>
              <a:schemeClr val="dk2"/>
            </a:solidFill>
            <a:prstDash val="dash"/>
            <a:round/>
            <a:headEnd len="med" w="med" type="none"/>
            <a:tailEnd len="med" w="med" type="none"/>
          </a:ln>
        </p:spPr>
      </p:cxnSp>
      <p:cxnSp>
        <p:nvCxnSpPr>
          <p:cNvPr id="366" name="Google Shape;366;p41"/>
          <p:cNvCxnSpPr/>
          <p:nvPr/>
        </p:nvCxnSpPr>
        <p:spPr>
          <a:xfrm rot="10800000">
            <a:off x="2489375" y="2811325"/>
            <a:ext cx="0" cy="1229100"/>
          </a:xfrm>
          <a:prstGeom prst="straightConnector1">
            <a:avLst/>
          </a:prstGeom>
          <a:noFill/>
          <a:ln cap="flat" cmpd="sng" w="38100">
            <a:solidFill>
              <a:schemeClr val="dk2"/>
            </a:solidFill>
            <a:prstDash val="dash"/>
            <a:round/>
            <a:headEnd len="med" w="med" type="none"/>
            <a:tailEnd len="med" w="med" type="none"/>
          </a:ln>
        </p:spPr>
      </p:cxnSp>
      <p:sp>
        <p:nvSpPr>
          <p:cNvPr id="367" name="Google Shape;367;p41"/>
          <p:cNvSpPr/>
          <p:nvPr/>
        </p:nvSpPr>
        <p:spPr>
          <a:xfrm>
            <a:off x="1748700" y="1525564"/>
            <a:ext cx="4767978" cy="2514861"/>
          </a:xfrm>
          <a:custGeom>
            <a:rect b="b" l="l" r="r" t="t"/>
            <a:pathLst>
              <a:path extrusionOk="0" h="66456" w="89670">
                <a:moveTo>
                  <a:pt x="0" y="66456"/>
                </a:moveTo>
                <a:cubicBezTo>
                  <a:pt x="2048" y="62815"/>
                  <a:pt x="7511" y="51587"/>
                  <a:pt x="12290" y="44607"/>
                </a:cubicBezTo>
                <a:cubicBezTo>
                  <a:pt x="17069" y="37628"/>
                  <a:pt x="21469" y="30572"/>
                  <a:pt x="28676" y="24579"/>
                </a:cubicBezTo>
                <a:cubicBezTo>
                  <a:pt x="35883" y="18586"/>
                  <a:pt x="45366" y="12745"/>
                  <a:pt x="55532" y="8648"/>
                </a:cubicBezTo>
                <a:cubicBezTo>
                  <a:pt x="65698" y="4552"/>
                  <a:pt x="83980" y="1441"/>
                  <a:pt x="89670" y="0"/>
                </a:cubicBezTo>
              </a:path>
            </a:pathLst>
          </a:custGeom>
          <a:noFill/>
          <a:ln cap="flat" cmpd="sng" w="38100">
            <a:solidFill>
              <a:srgbClr val="FF0000"/>
            </a:solidFill>
            <a:prstDash val="solid"/>
            <a:round/>
            <a:headEnd len="med" w="med" type="none"/>
            <a:tailEnd len="med" w="med" type="none"/>
          </a:ln>
        </p:spPr>
      </p:sp>
      <p:sp>
        <p:nvSpPr>
          <p:cNvPr id="368" name="Google Shape;368;p41"/>
          <p:cNvSpPr/>
          <p:nvPr/>
        </p:nvSpPr>
        <p:spPr>
          <a:xfrm>
            <a:off x="1748700" y="2094550"/>
            <a:ext cx="3595812" cy="1945875"/>
          </a:xfrm>
          <a:custGeom>
            <a:rect b="b" l="l" r="r" t="t"/>
            <a:pathLst>
              <a:path extrusionOk="0" h="60539" w="76924">
                <a:moveTo>
                  <a:pt x="0" y="60539"/>
                </a:moveTo>
                <a:cubicBezTo>
                  <a:pt x="2959" y="53939"/>
                  <a:pt x="4930" y="31028"/>
                  <a:pt x="17751" y="20938"/>
                </a:cubicBezTo>
                <a:cubicBezTo>
                  <a:pt x="30572" y="10848"/>
                  <a:pt x="67062" y="3490"/>
                  <a:pt x="76924" y="0"/>
                </a:cubicBezTo>
              </a:path>
            </a:pathLst>
          </a:custGeom>
          <a:noFill/>
          <a:ln cap="flat" cmpd="sng" w="38100">
            <a:solidFill>
              <a:srgbClr val="4A86E8"/>
            </a:solidFill>
            <a:prstDash val="solid"/>
            <a:round/>
            <a:headEnd len="med" w="med" type="none"/>
            <a:tailEnd len="med" w="med" type="none"/>
          </a:ln>
        </p:spPr>
      </p:sp>
      <p:cxnSp>
        <p:nvCxnSpPr>
          <p:cNvPr id="369" name="Google Shape;369;p41"/>
          <p:cNvCxnSpPr/>
          <p:nvPr/>
        </p:nvCxnSpPr>
        <p:spPr>
          <a:xfrm rot="10800000">
            <a:off x="1748700" y="1343425"/>
            <a:ext cx="0" cy="2697000"/>
          </a:xfrm>
          <a:prstGeom prst="straightConnector1">
            <a:avLst/>
          </a:prstGeom>
          <a:noFill/>
          <a:ln cap="flat" cmpd="sng" w="38100">
            <a:solidFill>
              <a:srgbClr val="000000"/>
            </a:solidFill>
            <a:prstDash val="solid"/>
            <a:round/>
            <a:headEnd len="med" w="med" type="none"/>
            <a:tailEnd len="med" w="med" type="none"/>
          </a:ln>
        </p:spPr>
      </p:cxnSp>
      <p:cxnSp>
        <p:nvCxnSpPr>
          <p:cNvPr id="370" name="Google Shape;370;p41"/>
          <p:cNvCxnSpPr/>
          <p:nvPr/>
        </p:nvCxnSpPr>
        <p:spPr>
          <a:xfrm flipH="1" rot="10800000">
            <a:off x="1748700" y="4017625"/>
            <a:ext cx="4927200" cy="22800"/>
          </a:xfrm>
          <a:prstGeom prst="straightConnector1">
            <a:avLst/>
          </a:prstGeom>
          <a:noFill/>
          <a:ln cap="flat" cmpd="sng" w="38100">
            <a:solidFill>
              <a:srgbClr val="000000"/>
            </a:solidFill>
            <a:prstDash val="solid"/>
            <a:round/>
            <a:headEnd len="med" w="med" type="none"/>
            <a:tailEnd len="med" w="med" type="none"/>
          </a:ln>
        </p:spPr>
      </p:cxnSp>
      <p:sp>
        <p:nvSpPr>
          <p:cNvPr id="371" name="Google Shape;371;p41"/>
          <p:cNvSpPr txBox="1"/>
          <p:nvPr/>
        </p:nvSpPr>
        <p:spPr>
          <a:xfrm>
            <a:off x="2041025" y="2246950"/>
            <a:ext cx="871800" cy="4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0000"/>
                </a:solidFill>
              </a:rPr>
              <a:t>A</a:t>
            </a:r>
            <a:r>
              <a:rPr b="1" lang="en" sz="2000"/>
              <a:t> &lt; </a:t>
            </a:r>
            <a:r>
              <a:rPr b="1" lang="en" sz="2000">
                <a:solidFill>
                  <a:srgbClr val="4A86E8"/>
                </a:solidFill>
              </a:rPr>
              <a:t>B</a:t>
            </a:r>
            <a:endParaRPr b="1" sz="2000">
              <a:solidFill>
                <a:srgbClr val="4A86E8"/>
              </a:solidFill>
            </a:endParaRPr>
          </a:p>
        </p:txBody>
      </p:sp>
      <p:sp>
        <p:nvSpPr>
          <p:cNvPr id="372" name="Google Shape;372;p41"/>
          <p:cNvSpPr txBox="1"/>
          <p:nvPr/>
        </p:nvSpPr>
        <p:spPr>
          <a:xfrm>
            <a:off x="2650625" y="1865950"/>
            <a:ext cx="871800" cy="4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0000"/>
                </a:solidFill>
              </a:rPr>
              <a:t>A</a:t>
            </a:r>
            <a:r>
              <a:rPr b="1" lang="en" sz="2000"/>
              <a:t> = </a:t>
            </a:r>
            <a:r>
              <a:rPr b="1" lang="en" sz="2000">
                <a:solidFill>
                  <a:srgbClr val="4A86E8"/>
                </a:solidFill>
              </a:rPr>
              <a:t>B</a:t>
            </a:r>
            <a:endParaRPr b="1" sz="2000">
              <a:solidFill>
                <a:srgbClr val="4A86E8"/>
              </a:solidFill>
            </a:endParaRPr>
          </a:p>
        </p:txBody>
      </p:sp>
      <p:sp>
        <p:nvSpPr>
          <p:cNvPr id="373" name="Google Shape;373;p41"/>
          <p:cNvSpPr txBox="1"/>
          <p:nvPr/>
        </p:nvSpPr>
        <p:spPr>
          <a:xfrm>
            <a:off x="3399250" y="1477625"/>
            <a:ext cx="871800" cy="4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0000"/>
                </a:solidFill>
              </a:rPr>
              <a:t>A</a:t>
            </a:r>
            <a:r>
              <a:rPr b="1" lang="en" sz="2000"/>
              <a:t> &gt; </a:t>
            </a:r>
            <a:r>
              <a:rPr b="1" lang="en" sz="2000">
                <a:solidFill>
                  <a:srgbClr val="4A86E8"/>
                </a:solidFill>
              </a:rPr>
              <a:t>B</a:t>
            </a:r>
            <a:endParaRPr b="1" sz="2000">
              <a:solidFill>
                <a:srgbClr val="4A86E8"/>
              </a:solidFill>
            </a:endParaRPr>
          </a:p>
        </p:txBody>
      </p:sp>
      <p:sp>
        <p:nvSpPr>
          <p:cNvPr id="374" name="Google Shape;374;p41"/>
          <p:cNvSpPr txBox="1"/>
          <p:nvPr/>
        </p:nvSpPr>
        <p:spPr>
          <a:xfrm>
            <a:off x="5079950" y="1865950"/>
            <a:ext cx="871800" cy="4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4A86E8"/>
                </a:solidFill>
              </a:rPr>
              <a:t>B</a:t>
            </a:r>
            <a:endParaRPr b="1" sz="2000">
              <a:solidFill>
                <a:srgbClr val="4A86E8"/>
              </a:solidFill>
            </a:endParaRPr>
          </a:p>
        </p:txBody>
      </p:sp>
      <p:sp>
        <p:nvSpPr>
          <p:cNvPr id="375" name="Google Shape;375;p41"/>
          <p:cNvSpPr txBox="1"/>
          <p:nvPr/>
        </p:nvSpPr>
        <p:spPr>
          <a:xfrm>
            <a:off x="6523500" y="1267225"/>
            <a:ext cx="871800" cy="4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0000"/>
                </a:solidFill>
              </a:rPr>
              <a:t>A</a:t>
            </a:r>
            <a:endParaRPr b="1" sz="2000">
              <a:solidFill>
                <a:srgbClr val="FF0000"/>
              </a:solidFill>
            </a:endParaRPr>
          </a:p>
        </p:txBody>
      </p:sp>
      <p:sp>
        <p:nvSpPr>
          <p:cNvPr id="376" name="Google Shape;376;p41"/>
          <p:cNvSpPr txBox="1"/>
          <p:nvPr/>
        </p:nvSpPr>
        <p:spPr>
          <a:xfrm>
            <a:off x="1748700" y="4047350"/>
            <a:ext cx="4927200" cy="4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Sampling</a:t>
            </a:r>
            <a:endParaRPr b="1" sz="2000"/>
          </a:p>
        </p:txBody>
      </p:sp>
      <p:sp>
        <p:nvSpPr>
          <p:cNvPr id="377" name="Google Shape;377;p41"/>
          <p:cNvSpPr txBox="1"/>
          <p:nvPr/>
        </p:nvSpPr>
        <p:spPr>
          <a:xfrm rot="-5400000">
            <a:off x="79200" y="2429000"/>
            <a:ext cx="2708400" cy="4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Richness</a:t>
            </a:r>
            <a:endParaRPr b="1" sz="2000"/>
          </a:p>
        </p:txBody>
      </p:sp>
      <p:sp>
        <p:nvSpPr>
          <p:cNvPr id="378" name="Google Shape;378;p41"/>
          <p:cNvSpPr/>
          <p:nvPr/>
        </p:nvSpPr>
        <p:spPr>
          <a:xfrm>
            <a:off x="0" y="0"/>
            <a:ext cx="9144000" cy="884100"/>
          </a:xfrm>
          <a:prstGeom prst="rect">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1"/>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Subsampling and “</a:t>
            </a:r>
            <a:r>
              <a:rPr b="1" lang="en">
                <a:solidFill>
                  <a:srgbClr val="FFFFFF"/>
                </a:solidFill>
              </a:rPr>
              <a:t>The Ghostbuster’s Problem”</a:t>
            </a:r>
            <a:endParaRPr b="1">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p:nvPr/>
        </p:nvSpPr>
        <p:spPr>
          <a:xfrm>
            <a:off x="0" y="0"/>
            <a:ext cx="9144000" cy="8841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Outline for this talk</a:t>
            </a:r>
            <a:endParaRPr b="1">
              <a:solidFill>
                <a:srgbClr val="FFFFFF"/>
              </a:solidFill>
            </a:endParaRPr>
          </a:p>
        </p:txBody>
      </p:sp>
      <p:sp>
        <p:nvSpPr>
          <p:cNvPr id="71" name="Google Shape;71;p15"/>
          <p:cNvSpPr/>
          <p:nvPr/>
        </p:nvSpPr>
        <p:spPr>
          <a:xfrm>
            <a:off x="351575" y="1187200"/>
            <a:ext cx="3109200" cy="8841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txBox="1"/>
          <p:nvPr>
            <p:ph type="title"/>
          </p:nvPr>
        </p:nvSpPr>
        <p:spPr>
          <a:xfrm>
            <a:off x="351575" y="1342900"/>
            <a:ext cx="310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Core concepts</a:t>
            </a:r>
            <a:endParaRPr b="1">
              <a:solidFill>
                <a:srgbClr val="FFFFFF"/>
              </a:solidFill>
            </a:endParaRPr>
          </a:p>
        </p:txBody>
      </p:sp>
      <p:sp>
        <p:nvSpPr>
          <p:cNvPr id="73" name="Google Shape;73;p15"/>
          <p:cNvSpPr/>
          <p:nvPr/>
        </p:nvSpPr>
        <p:spPr>
          <a:xfrm>
            <a:off x="2831625" y="2478763"/>
            <a:ext cx="3427500" cy="884100"/>
          </a:xfrm>
          <a:prstGeom prst="rect">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txBox="1"/>
          <p:nvPr>
            <p:ph type="title"/>
          </p:nvPr>
        </p:nvSpPr>
        <p:spPr>
          <a:xfrm>
            <a:off x="2831475" y="2634475"/>
            <a:ext cx="342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Big data</a:t>
            </a:r>
            <a:endParaRPr b="1">
              <a:solidFill>
                <a:srgbClr val="FFFFFF"/>
              </a:solidFill>
            </a:endParaRPr>
          </a:p>
        </p:txBody>
      </p:sp>
      <p:sp>
        <p:nvSpPr>
          <p:cNvPr id="75" name="Google Shape;75;p15"/>
          <p:cNvSpPr/>
          <p:nvPr/>
        </p:nvSpPr>
        <p:spPr>
          <a:xfrm>
            <a:off x="5339575" y="3846525"/>
            <a:ext cx="3427500" cy="884100"/>
          </a:xfrm>
          <a:prstGeom prst="rect">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ph type="title"/>
          </p:nvPr>
        </p:nvSpPr>
        <p:spPr>
          <a:xfrm>
            <a:off x="5339425" y="4002225"/>
            <a:ext cx="342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Methods</a:t>
            </a:r>
            <a:endParaRPr b="1">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grpSp>
        <p:nvGrpSpPr>
          <p:cNvPr id="384" name="Google Shape;384;p42"/>
          <p:cNvGrpSpPr/>
          <p:nvPr/>
        </p:nvGrpSpPr>
        <p:grpSpPr>
          <a:xfrm>
            <a:off x="1329000" y="1464038"/>
            <a:ext cx="6486000" cy="2970169"/>
            <a:chOff x="1115400" y="1878350"/>
            <a:chExt cx="6486000" cy="2640150"/>
          </a:xfrm>
        </p:grpSpPr>
        <p:sp>
          <p:nvSpPr>
            <p:cNvPr id="385" name="Google Shape;385;p42"/>
            <p:cNvSpPr/>
            <p:nvPr/>
          </p:nvSpPr>
          <p:spPr>
            <a:xfrm>
              <a:off x="1115400" y="1878350"/>
              <a:ext cx="648600" cy="26400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2"/>
            <p:cNvSpPr/>
            <p:nvPr/>
          </p:nvSpPr>
          <p:spPr>
            <a:xfrm>
              <a:off x="1764000" y="2618000"/>
              <a:ext cx="648600" cy="19005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2"/>
            <p:cNvSpPr/>
            <p:nvPr/>
          </p:nvSpPr>
          <p:spPr>
            <a:xfrm>
              <a:off x="2412600" y="2913875"/>
              <a:ext cx="648600" cy="1604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2"/>
            <p:cNvSpPr/>
            <p:nvPr/>
          </p:nvSpPr>
          <p:spPr>
            <a:xfrm>
              <a:off x="3061200" y="2913950"/>
              <a:ext cx="648600" cy="1604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2"/>
            <p:cNvSpPr/>
            <p:nvPr/>
          </p:nvSpPr>
          <p:spPr>
            <a:xfrm>
              <a:off x="3709800" y="2913950"/>
              <a:ext cx="648600" cy="1604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2"/>
            <p:cNvSpPr/>
            <p:nvPr/>
          </p:nvSpPr>
          <p:spPr>
            <a:xfrm>
              <a:off x="4358400" y="3278025"/>
              <a:ext cx="648600" cy="12402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2"/>
            <p:cNvSpPr/>
            <p:nvPr/>
          </p:nvSpPr>
          <p:spPr>
            <a:xfrm>
              <a:off x="5007000" y="3539750"/>
              <a:ext cx="648600" cy="9786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2"/>
            <p:cNvSpPr/>
            <p:nvPr/>
          </p:nvSpPr>
          <p:spPr>
            <a:xfrm>
              <a:off x="5655600" y="3945650"/>
              <a:ext cx="648600" cy="572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2"/>
            <p:cNvSpPr/>
            <p:nvPr/>
          </p:nvSpPr>
          <p:spPr>
            <a:xfrm>
              <a:off x="6304200" y="4085950"/>
              <a:ext cx="648600" cy="432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2"/>
            <p:cNvSpPr/>
            <p:nvPr/>
          </p:nvSpPr>
          <p:spPr>
            <a:xfrm>
              <a:off x="6952800" y="4279400"/>
              <a:ext cx="648600" cy="2391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5" name="Google Shape;395;p42"/>
          <p:cNvCxnSpPr/>
          <p:nvPr/>
        </p:nvCxnSpPr>
        <p:spPr>
          <a:xfrm flipH="1" rot="10800000">
            <a:off x="1313825" y="1286625"/>
            <a:ext cx="6300" cy="3177300"/>
          </a:xfrm>
          <a:prstGeom prst="straightConnector1">
            <a:avLst/>
          </a:prstGeom>
          <a:noFill/>
          <a:ln cap="flat" cmpd="sng" w="38100">
            <a:solidFill>
              <a:srgbClr val="000000"/>
            </a:solidFill>
            <a:prstDash val="solid"/>
            <a:round/>
            <a:headEnd len="med" w="med" type="none"/>
            <a:tailEnd len="med" w="med" type="none"/>
          </a:ln>
        </p:spPr>
      </p:cxnSp>
      <p:sp>
        <p:nvSpPr>
          <p:cNvPr id="396" name="Google Shape;396;p42"/>
          <p:cNvSpPr txBox="1"/>
          <p:nvPr/>
        </p:nvSpPr>
        <p:spPr>
          <a:xfrm>
            <a:off x="1313825" y="4441125"/>
            <a:ext cx="64860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Abundance rank</a:t>
            </a:r>
            <a:endParaRPr b="1" sz="2000"/>
          </a:p>
        </p:txBody>
      </p:sp>
      <p:sp>
        <p:nvSpPr>
          <p:cNvPr id="397" name="Google Shape;397;p42"/>
          <p:cNvSpPr txBox="1"/>
          <p:nvPr/>
        </p:nvSpPr>
        <p:spPr>
          <a:xfrm rot="-5400000">
            <a:off x="-584425" y="2623750"/>
            <a:ext cx="3165900" cy="4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Abundance</a:t>
            </a:r>
            <a:endParaRPr b="1" sz="2000"/>
          </a:p>
        </p:txBody>
      </p:sp>
      <p:cxnSp>
        <p:nvCxnSpPr>
          <p:cNvPr id="398" name="Google Shape;398;p42"/>
          <p:cNvCxnSpPr/>
          <p:nvPr/>
        </p:nvCxnSpPr>
        <p:spPr>
          <a:xfrm>
            <a:off x="1308850" y="4434207"/>
            <a:ext cx="6543300" cy="0"/>
          </a:xfrm>
          <a:prstGeom prst="straightConnector1">
            <a:avLst/>
          </a:prstGeom>
          <a:noFill/>
          <a:ln cap="flat" cmpd="sng" w="38100">
            <a:solidFill>
              <a:srgbClr val="000000"/>
            </a:solidFill>
            <a:prstDash val="solid"/>
            <a:round/>
            <a:headEnd len="med" w="med" type="none"/>
            <a:tailEnd len="med" w="med" type="none"/>
          </a:ln>
        </p:spPr>
      </p:cxnSp>
      <p:sp>
        <p:nvSpPr>
          <p:cNvPr id="399" name="Google Shape;399;p42"/>
          <p:cNvSpPr txBox="1"/>
          <p:nvPr/>
        </p:nvSpPr>
        <p:spPr>
          <a:xfrm>
            <a:off x="2376600" y="1088650"/>
            <a:ext cx="24117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Most common species</a:t>
            </a:r>
            <a:endParaRPr b="1" sz="2000"/>
          </a:p>
        </p:txBody>
      </p:sp>
      <p:cxnSp>
        <p:nvCxnSpPr>
          <p:cNvPr id="400" name="Google Shape;400;p42"/>
          <p:cNvCxnSpPr/>
          <p:nvPr/>
        </p:nvCxnSpPr>
        <p:spPr>
          <a:xfrm flipH="1">
            <a:off x="1855200" y="1536975"/>
            <a:ext cx="762300" cy="591600"/>
          </a:xfrm>
          <a:prstGeom prst="straightConnector1">
            <a:avLst/>
          </a:prstGeom>
          <a:noFill/>
          <a:ln cap="flat" cmpd="sng" w="38100">
            <a:solidFill>
              <a:srgbClr val="FF0000"/>
            </a:solidFill>
            <a:prstDash val="solid"/>
            <a:round/>
            <a:headEnd len="med" w="med" type="none"/>
            <a:tailEnd len="med" w="med" type="triangle"/>
          </a:ln>
        </p:spPr>
      </p:cxnSp>
      <p:sp>
        <p:nvSpPr>
          <p:cNvPr id="401" name="Google Shape;401;p42"/>
          <p:cNvSpPr txBox="1"/>
          <p:nvPr/>
        </p:nvSpPr>
        <p:spPr>
          <a:xfrm>
            <a:off x="5806250" y="2560888"/>
            <a:ext cx="24117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Least</a:t>
            </a:r>
            <a:r>
              <a:rPr b="1" lang="en" sz="2000"/>
              <a:t> common (rarest) species</a:t>
            </a:r>
            <a:endParaRPr b="1" sz="2000"/>
          </a:p>
        </p:txBody>
      </p:sp>
      <p:cxnSp>
        <p:nvCxnSpPr>
          <p:cNvPr id="402" name="Google Shape;402;p42"/>
          <p:cNvCxnSpPr/>
          <p:nvPr/>
        </p:nvCxnSpPr>
        <p:spPr>
          <a:xfrm>
            <a:off x="7192025" y="3403200"/>
            <a:ext cx="289200" cy="862500"/>
          </a:xfrm>
          <a:prstGeom prst="straightConnector1">
            <a:avLst/>
          </a:prstGeom>
          <a:noFill/>
          <a:ln cap="flat" cmpd="sng" w="38100">
            <a:solidFill>
              <a:srgbClr val="FF0000"/>
            </a:solidFill>
            <a:prstDash val="solid"/>
            <a:round/>
            <a:headEnd len="med" w="med" type="none"/>
            <a:tailEnd len="med" w="med" type="triangle"/>
          </a:ln>
        </p:spPr>
      </p:cxnSp>
      <p:sp>
        <p:nvSpPr>
          <p:cNvPr id="403" name="Google Shape;403;p42"/>
          <p:cNvSpPr/>
          <p:nvPr/>
        </p:nvSpPr>
        <p:spPr>
          <a:xfrm>
            <a:off x="0" y="0"/>
            <a:ext cx="9144000" cy="884100"/>
          </a:xfrm>
          <a:prstGeom prst="rect">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Rank order abundance</a:t>
            </a:r>
            <a:endParaRPr b="1">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3"/>
          <p:cNvSpPr/>
          <p:nvPr/>
        </p:nvSpPr>
        <p:spPr>
          <a:xfrm>
            <a:off x="1320250" y="1468700"/>
            <a:ext cx="6520400" cy="2981400"/>
          </a:xfrm>
          <a:custGeom>
            <a:rect b="b" l="l" r="r" t="t"/>
            <a:pathLst>
              <a:path extrusionOk="0" h="119256" w="260816">
                <a:moveTo>
                  <a:pt x="455" y="0"/>
                </a:moveTo>
                <a:lnTo>
                  <a:pt x="26855" y="0"/>
                </a:lnTo>
                <a:lnTo>
                  <a:pt x="26400" y="33227"/>
                </a:lnTo>
                <a:lnTo>
                  <a:pt x="52800" y="33683"/>
                </a:lnTo>
                <a:lnTo>
                  <a:pt x="52800" y="46428"/>
                </a:lnTo>
                <a:lnTo>
                  <a:pt x="131091" y="46883"/>
                </a:lnTo>
                <a:lnTo>
                  <a:pt x="130635" y="63269"/>
                </a:lnTo>
                <a:lnTo>
                  <a:pt x="156125" y="63269"/>
                </a:lnTo>
                <a:lnTo>
                  <a:pt x="156125" y="75104"/>
                </a:lnTo>
                <a:lnTo>
                  <a:pt x="182070" y="74649"/>
                </a:lnTo>
                <a:lnTo>
                  <a:pt x="182070" y="93766"/>
                </a:lnTo>
                <a:lnTo>
                  <a:pt x="208471" y="93766"/>
                </a:lnTo>
                <a:lnTo>
                  <a:pt x="208471" y="99683"/>
                </a:lnTo>
                <a:lnTo>
                  <a:pt x="234416" y="99228"/>
                </a:lnTo>
                <a:lnTo>
                  <a:pt x="234416" y="107877"/>
                </a:lnTo>
                <a:lnTo>
                  <a:pt x="259906" y="107877"/>
                </a:lnTo>
                <a:lnTo>
                  <a:pt x="260816" y="119256"/>
                </a:lnTo>
                <a:lnTo>
                  <a:pt x="0" y="118346"/>
                </a:lnTo>
                <a:close/>
              </a:path>
            </a:pathLst>
          </a:custGeom>
          <a:solidFill>
            <a:schemeClr val="lt2"/>
          </a:solidFill>
          <a:ln cap="flat" cmpd="sng" w="9525">
            <a:solidFill>
              <a:schemeClr val="dk2"/>
            </a:solidFill>
            <a:prstDash val="solid"/>
            <a:round/>
            <a:headEnd len="med" w="med" type="none"/>
            <a:tailEnd len="med" w="med" type="none"/>
          </a:ln>
        </p:spPr>
      </p:sp>
      <p:sp>
        <p:nvSpPr>
          <p:cNvPr id="410" name="Google Shape;410;p43"/>
          <p:cNvSpPr/>
          <p:nvPr/>
        </p:nvSpPr>
        <p:spPr>
          <a:xfrm>
            <a:off x="1320250" y="1457300"/>
            <a:ext cx="1797950" cy="2970050"/>
          </a:xfrm>
          <a:custGeom>
            <a:rect b="b" l="l" r="r" t="t"/>
            <a:pathLst>
              <a:path extrusionOk="0" h="118802" w="71918">
                <a:moveTo>
                  <a:pt x="455" y="1366"/>
                </a:moveTo>
                <a:lnTo>
                  <a:pt x="28221" y="0"/>
                </a:lnTo>
                <a:lnTo>
                  <a:pt x="26855" y="33228"/>
                </a:lnTo>
                <a:lnTo>
                  <a:pt x="53710" y="33683"/>
                </a:lnTo>
                <a:lnTo>
                  <a:pt x="53710" y="46884"/>
                </a:lnTo>
                <a:lnTo>
                  <a:pt x="71918" y="47339"/>
                </a:lnTo>
                <a:lnTo>
                  <a:pt x="71918" y="118802"/>
                </a:lnTo>
                <a:lnTo>
                  <a:pt x="0" y="118802"/>
                </a:lnTo>
                <a:close/>
              </a:path>
            </a:pathLst>
          </a:custGeom>
          <a:solidFill>
            <a:srgbClr val="0000FF"/>
          </a:solidFill>
          <a:ln cap="flat" cmpd="sng" w="9525">
            <a:solidFill>
              <a:schemeClr val="dk2"/>
            </a:solidFill>
            <a:prstDash val="solid"/>
            <a:round/>
            <a:headEnd len="med" w="med" type="none"/>
            <a:tailEnd len="med" w="med" type="none"/>
          </a:ln>
        </p:spPr>
      </p:sp>
      <p:cxnSp>
        <p:nvCxnSpPr>
          <p:cNvPr id="411" name="Google Shape;411;p43"/>
          <p:cNvCxnSpPr/>
          <p:nvPr/>
        </p:nvCxnSpPr>
        <p:spPr>
          <a:xfrm flipH="1" rot="10800000">
            <a:off x="1313825" y="1286625"/>
            <a:ext cx="6300" cy="3177300"/>
          </a:xfrm>
          <a:prstGeom prst="straightConnector1">
            <a:avLst/>
          </a:prstGeom>
          <a:noFill/>
          <a:ln cap="flat" cmpd="sng" w="38100">
            <a:solidFill>
              <a:srgbClr val="000000"/>
            </a:solidFill>
            <a:prstDash val="solid"/>
            <a:round/>
            <a:headEnd len="med" w="med" type="none"/>
            <a:tailEnd len="med" w="med" type="none"/>
          </a:ln>
        </p:spPr>
      </p:cxnSp>
      <p:sp>
        <p:nvSpPr>
          <p:cNvPr id="412" name="Google Shape;412;p43"/>
          <p:cNvSpPr txBox="1"/>
          <p:nvPr/>
        </p:nvSpPr>
        <p:spPr>
          <a:xfrm>
            <a:off x="1313825" y="4441125"/>
            <a:ext cx="64860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Abundance rank</a:t>
            </a:r>
            <a:endParaRPr b="1" sz="2000"/>
          </a:p>
        </p:txBody>
      </p:sp>
      <p:sp>
        <p:nvSpPr>
          <p:cNvPr id="413" name="Google Shape;413;p43"/>
          <p:cNvSpPr txBox="1"/>
          <p:nvPr/>
        </p:nvSpPr>
        <p:spPr>
          <a:xfrm rot="-5400000">
            <a:off x="-584425" y="2623750"/>
            <a:ext cx="3165900" cy="4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Abundance</a:t>
            </a:r>
            <a:endParaRPr b="1" sz="2000"/>
          </a:p>
        </p:txBody>
      </p:sp>
      <p:cxnSp>
        <p:nvCxnSpPr>
          <p:cNvPr id="414" name="Google Shape;414;p43"/>
          <p:cNvCxnSpPr/>
          <p:nvPr/>
        </p:nvCxnSpPr>
        <p:spPr>
          <a:xfrm>
            <a:off x="1308850" y="4434207"/>
            <a:ext cx="6543300" cy="0"/>
          </a:xfrm>
          <a:prstGeom prst="straightConnector1">
            <a:avLst/>
          </a:prstGeom>
          <a:noFill/>
          <a:ln cap="flat" cmpd="sng" w="38100">
            <a:solidFill>
              <a:srgbClr val="000000"/>
            </a:solidFill>
            <a:prstDash val="solid"/>
            <a:round/>
            <a:headEnd len="med" w="med" type="none"/>
            <a:tailEnd len="med" w="med" type="none"/>
          </a:ln>
        </p:spPr>
      </p:cxnSp>
      <p:sp>
        <p:nvSpPr>
          <p:cNvPr id="415" name="Google Shape;415;p43"/>
          <p:cNvSpPr txBox="1"/>
          <p:nvPr/>
        </p:nvSpPr>
        <p:spPr>
          <a:xfrm>
            <a:off x="2376600" y="1088650"/>
            <a:ext cx="24117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Proportion of area (quotient)</a:t>
            </a:r>
            <a:endParaRPr b="1" sz="2000"/>
          </a:p>
        </p:txBody>
      </p:sp>
      <p:cxnSp>
        <p:nvCxnSpPr>
          <p:cNvPr id="416" name="Google Shape;416;p43"/>
          <p:cNvCxnSpPr/>
          <p:nvPr/>
        </p:nvCxnSpPr>
        <p:spPr>
          <a:xfrm flipH="1">
            <a:off x="2105400" y="1559734"/>
            <a:ext cx="512100" cy="1047000"/>
          </a:xfrm>
          <a:prstGeom prst="straightConnector1">
            <a:avLst/>
          </a:prstGeom>
          <a:noFill/>
          <a:ln cap="flat" cmpd="sng" w="38100">
            <a:solidFill>
              <a:srgbClr val="FF0000"/>
            </a:solidFill>
            <a:prstDash val="solid"/>
            <a:round/>
            <a:headEnd len="med" w="med" type="none"/>
            <a:tailEnd len="med" w="med" type="triangle"/>
          </a:ln>
        </p:spPr>
      </p:cxnSp>
      <p:sp>
        <p:nvSpPr>
          <p:cNvPr id="417" name="Google Shape;417;p43"/>
          <p:cNvSpPr txBox="1"/>
          <p:nvPr/>
        </p:nvSpPr>
        <p:spPr>
          <a:xfrm>
            <a:off x="3465275" y="2644088"/>
            <a:ext cx="24117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Subsampled diversity estimate</a:t>
            </a:r>
            <a:endParaRPr b="1" sz="2000"/>
          </a:p>
        </p:txBody>
      </p:sp>
      <p:cxnSp>
        <p:nvCxnSpPr>
          <p:cNvPr id="418" name="Google Shape;418;p43"/>
          <p:cNvCxnSpPr/>
          <p:nvPr/>
        </p:nvCxnSpPr>
        <p:spPr>
          <a:xfrm flipH="1">
            <a:off x="3117875" y="3343771"/>
            <a:ext cx="512100" cy="1047000"/>
          </a:xfrm>
          <a:prstGeom prst="straightConnector1">
            <a:avLst/>
          </a:prstGeom>
          <a:noFill/>
          <a:ln cap="flat" cmpd="sng" w="38100">
            <a:solidFill>
              <a:srgbClr val="FF0000"/>
            </a:solidFill>
            <a:prstDash val="solid"/>
            <a:round/>
            <a:headEnd len="med" w="med" type="none"/>
            <a:tailEnd len="med" w="med" type="triangle"/>
          </a:ln>
        </p:spPr>
      </p:cxnSp>
      <p:sp>
        <p:nvSpPr>
          <p:cNvPr id="419" name="Google Shape;419;p43"/>
          <p:cNvSpPr/>
          <p:nvPr/>
        </p:nvSpPr>
        <p:spPr>
          <a:xfrm>
            <a:off x="0" y="0"/>
            <a:ext cx="9144000" cy="884100"/>
          </a:xfrm>
          <a:prstGeom prst="rect">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Coverage-based methods</a:t>
            </a:r>
            <a:endParaRPr b="1">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44"/>
          <p:cNvSpPr/>
          <p:nvPr/>
        </p:nvSpPr>
        <p:spPr>
          <a:xfrm>
            <a:off x="0" y="0"/>
            <a:ext cx="9144000" cy="884100"/>
          </a:xfrm>
          <a:prstGeom prst="rect">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Coverage-based methods</a:t>
            </a:r>
            <a:endParaRPr b="1">
              <a:solidFill>
                <a:srgbClr val="FFFFFF"/>
              </a:solidFill>
            </a:endParaRPr>
          </a:p>
        </p:txBody>
      </p:sp>
      <p:pic>
        <p:nvPicPr>
          <p:cNvPr id="427" name="Google Shape;427;p44"/>
          <p:cNvPicPr preferRelativeResize="0"/>
          <p:nvPr/>
        </p:nvPicPr>
        <p:blipFill>
          <a:blip r:embed="rId3">
            <a:alphaModFix/>
          </a:blip>
          <a:stretch>
            <a:fillRect/>
          </a:stretch>
        </p:blipFill>
        <p:spPr>
          <a:xfrm>
            <a:off x="241840" y="978375"/>
            <a:ext cx="2459460" cy="4099101"/>
          </a:xfrm>
          <a:prstGeom prst="rect">
            <a:avLst/>
          </a:prstGeom>
          <a:noFill/>
          <a:ln>
            <a:noFill/>
          </a:ln>
        </p:spPr>
      </p:pic>
      <p:sp>
        <p:nvSpPr>
          <p:cNvPr id="428" name="Google Shape;428;p44"/>
          <p:cNvSpPr txBox="1"/>
          <p:nvPr/>
        </p:nvSpPr>
        <p:spPr>
          <a:xfrm>
            <a:off x="2599700" y="4258775"/>
            <a:ext cx="2372700" cy="8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Alroy</a:t>
            </a:r>
            <a:r>
              <a:rPr lang="en"/>
              <a:t> 2010; </a:t>
            </a:r>
            <a:r>
              <a:rPr i="1" lang="en"/>
              <a:t>Palaeontology</a:t>
            </a:r>
            <a:endParaRPr i="1"/>
          </a:p>
          <a:p>
            <a:pPr indent="0" lvl="0" marL="0" rtl="0" algn="l">
              <a:spcBef>
                <a:spcPts val="0"/>
              </a:spcBef>
              <a:spcAft>
                <a:spcPts val="0"/>
              </a:spcAft>
              <a:buNone/>
            </a:pPr>
            <a:r>
              <a:rPr lang="en"/>
              <a:t>Shareholder Quorum Subsampling (SQS)</a:t>
            </a:r>
            <a:endParaRPr/>
          </a:p>
        </p:txBody>
      </p:sp>
      <p:pic>
        <p:nvPicPr>
          <p:cNvPr id="429" name="Google Shape;429;p44"/>
          <p:cNvPicPr preferRelativeResize="0"/>
          <p:nvPr/>
        </p:nvPicPr>
        <p:blipFill>
          <a:blip r:embed="rId4">
            <a:alphaModFix/>
          </a:blip>
          <a:stretch>
            <a:fillRect/>
          </a:stretch>
        </p:blipFill>
        <p:spPr>
          <a:xfrm>
            <a:off x="4449218" y="1117700"/>
            <a:ext cx="4588831" cy="3230525"/>
          </a:xfrm>
          <a:prstGeom prst="rect">
            <a:avLst/>
          </a:prstGeom>
          <a:noFill/>
          <a:ln>
            <a:noFill/>
          </a:ln>
        </p:spPr>
      </p:pic>
      <p:sp>
        <p:nvSpPr>
          <p:cNvPr id="430" name="Google Shape;430;p44"/>
          <p:cNvSpPr txBox="1"/>
          <p:nvPr/>
        </p:nvSpPr>
        <p:spPr>
          <a:xfrm>
            <a:off x="5138650" y="4258775"/>
            <a:ext cx="38994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Starrfelt &amp; Liow</a:t>
            </a:r>
            <a:r>
              <a:rPr lang="en"/>
              <a:t> 2016; </a:t>
            </a:r>
            <a:r>
              <a:rPr i="1" lang="en"/>
              <a:t>Proc. Roy. Soc. B</a:t>
            </a:r>
            <a:endParaRPr i="1"/>
          </a:p>
          <a:p>
            <a:pPr indent="0" lvl="0" marL="0" rtl="0" algn="r">
              <a:spcBef>
                <a:spcPts val="0"/>
              </a:spcBef>
              <a:spcAft>
                <a:spcPts val="0"/>
              </a:spcAft>
              <a:buNone/>
            </a:pPr>
            <a:r>
              <a:rPr lang="en"/>
              <a:t>True Richness estimated using a Poisson Sampling model (TriPS)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pic>
        <p:nvPicPr>
          <p:cNvPr id="435" name="Google Shape;435;p45"/>
          <p:cNvPicPr preferRelativeResize="0"/>
          <p:nvPr/>
        </p:nvPicPr>
        <p:blipFill>
          <a:blip r:embed="rId3">
            <a:alphaModFix/>
          </a:blip>
          <a:stretch>
            <a:fillRect/>
          </a:stretch>
        </p:blipFill>
        <p:spPr>
          <a:xfrm>
            <a:off x="4240929" y="1113577"/>
            <a:ext cx="4191846" cy="3163268"/>
          </a:xfrm>
          <a:prstGeom prst="rect">
            <a:avLst/>
          </a:prstGeom>
          <a:noFill/>
          <a:ln>
            <a:noFill/>
          </a:ln>
        </p:spPr>
      </p:pic>
      <p:sp>
        <p:nvSpPr>
          <p:cNvPr id="436" name="Google Shape;436;p45"/>
          <p:cNvSpPr txBox="1"/>
          <p:nvPr/>
        </p:nvSpPr>
        <p:spPr>
          <a:xfrm>
            <a:off x="777022" y="4192795"/>
            <a:ext cx="3612600" cy="7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Raw tetrapod diversity curve for the Carboniferous-early Permian (Fig. 1a)</a:t>
            </a:r>
            <a:endParaRPr/>
          </a:p>
        </p:txBody>
      </p:sp>
      <p:sp>
        <p:nvSpPr>
          <p:cNvPr id="437" name="Google Shape;437;p45"/>
          <p:cNvSpPr txBox="1"/>
          <p:nvPr/>
        </p:nvSpPr>
        <p:spPr>
          <a:xfrm>
            <a:off x="4565441" y="4192795"/>
            <a:ext cx="3612600" cy="7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SQS tetrapod diversity curve for the Carboniferous - early Permian (Fig. 3a)</a:t>
            </a:r>
            <a:endParaRPr/>
          </a:p>
        </p:txBody>
      </p:sp>
      <p:pic>
        <p:nvPicPr>
          <p:cNvPr id="438" name="Google Shape;438;p45"/>
          <p:cNvPicPr preferRelativeResize="0"/>
          <p:nvPr/>
        </p:nvPicPr>
        <p:blipFill>
          <a:blip r:embed="rId4">
            <a:alphaModFix/>
          </a:blip>
          <a:stretch>
            <a:fillRect/>
          </a:stretch>
        </p:blipFill>
        <p:spPr>
          <a:xfrm>
            <a:off x="751742" y="960300"/>
            <a:ext cx="3343803" cy="3316544"/>
          </a:xfrm>
          <a:prstGeom prst="rect">
            <a:avLst/>
          </a:prstGeom>
          <a:noFill/>
          <a:ln>
            <a:noFill/>
          </a:ln>
        </p:spPr>
      </p:pic>
      <p:sp>
        <p:nvSpPr>
          <p:cNvPr id="439" name="Google Shape;439;p45"/>
          <p:cNvSpPr/>
          <p:nvPr/>
        </p:nvSpPr>
        <p:spPr>
          <a:xfrm>
            <a:off x="2270368" y="1113577"/>
            <a:ext cx="1692600" cy="3057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5"/>
          <p:cNvSpPr/>
          <p:nvPr/>
        </p:nvSpPr>
        <p:spPr>
          <a:xfrm>
            <a:off x="4662274" y="1113577"/>
            <a:ext cx="3003300" cy="306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5"/>
          <p:cNvSpPr/>
          <p:nvPr/>
        </p:nvSpPr>
        <p:spPr>
          <a:xfrm>
            <a:off x="2611693" y="2379356"/>
            <a:ext cx="469200" cy="12231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5"/>
          <p:cNvSpPr/>
          <p:nvPr/>
        </p:nvSpPr>
        <p:spPr>
          <a:xfrm>
            <a:off x="5114515" y="1398433"/>
            <a:ext cx="923100" cy="15435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5"/>
          <p:cNvSpPr/>
          <p:nvPr/>
        </p:nvSpPr>
        <p:spPr>
          <a:xfrm>
            <a:off x="0" y="0"/>
            <a:ext cx="9144000" cy="884100"/>
          </a:xfrm>
          <a:prstGeom prst="rect">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Coverage-based</a:t>
            </a:r>
            <a:r>
              <a:rPr b="1" lang="en">
                <a:solidFill>
                  <a:srgbClr val="FFFFFF"/>
                </a:solidFill>
              </a:rPr>
              <a:t> examples</a:t>
            </a:r>
            <a:endParaRPr b="1">
              <a:solidFill>
                <a:srgbClr val="FFFFFF"/>
              </a:solidFill>
            </a:endParaRPr>
          </a:p>
        </p:txBody>
      </p:sp>
      <p:sp>
        <p:nvSpPr>
          <p:cNvPr id="445" name="Google Shape;445;p45"/>
          <p:cNvSpPr txBox="1"/>
          <p:nvPr/>
        </p:nvSpPr>
        <p:spPr>
          <a:xfrm>
            <a:off x="0" y="4772100"/>
            <a:ext cx="91440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Dunne </a:t>
            </a:r>
            <a:r>
              <a:rPr i="1" lang="en"/>
              <a:t>et al.</a:t>
            </a:r>
            <a:r>
              <a:rPr lang="en"/>
              <a:t> 2018; </a:t>
            </a:r>
            <a:r>
              <a:rPr i="1" lang="en"/>
              <a:t>Proc. Roy. Soc. B</a:t>
            </a:r>
            <a:endParaRPr i="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46"/>
          <p:cNvSpPr/>
          <p:nvPr/>
        </p:nvSpPr>
        <p:spPr>
          <a:xfrm>
            <a:off x="0" y="0"/>
            <a:ext cx="9144000" cy="884100"/>
          </a:xfrm>
          <a:prstGeom prst="rect">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Which is best?</a:t>
            </a:r>
            <a:endParaRPr b="1">
              <a:solidFill>
                <a:srgbClr val="FFFFFF"/>
              </a:solidFill>
            </a:endParaRPr>
          </a:p>
        </p:txBody>
      </p:sp>
      <p:pic>
        <p:nvPicPr>
          <p:cNvPr id="452" name="Google Shape;452;p46"/>
          <p:cNvPicPr preferRelativeResize="0"/>
          <p:nvPr/>
        </p:nvPicPr>
        <p:blipFill>
          <a:blip r:embed="rId3">
            <a:alphaModFix/>
          </a:blip>
          <a:stretch>
            <a:fillRect/>
          </a:stretch>
        </p:blipFill>
        <p:spPr>
          <a:xfrm>
            <a:off x="87050" y="1324150"/>
            <a:ext cx="8977425" cy="3267725"/>
          </a:xfrm>
          <a:prstGeom prst="rect">
            <a:avLst/>
          </a:prstGeom>
          <a:noFill/>
          <a:ln>
            <a:noFill/>
          </a:ln>
        </p:spPr>
      </p:pic>
      <p:sp>
        <p:nvSpPr>
          <p:cNvPr id="453" name="Google Shape;453;p46"/>
          <p:cNvSpPr txBox="1"/>
          <p:nvPr/>
        </p:nvSpPr>
        <p:spPr>
          <a:xfrm>
            <a:off x="0" y="4772100"/>
            <a:ext cx="91440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Close </a:t>
            </a:r>
            <a:r>
              <a:rPr i="1" lang="en"/>
              <a:t>et al.</a:t>
            </a:r>
            <a:r>
              <a:rPr lang="en"/>
              <a:t> 2018; </a:t>
            </a:r>
            <a:r>
              <a:rPr i="1" lang="en"/>
              <a:t>Methods Ecol. Evol., </a:t>
            </a:r>
            <a:r>
              <a:rPr lang="en">
                <a:solidFill>
                  <a:schemeClr val="dk1"/>
                </a:solidFill>
              </a:rPr>
              <a:t>see also: Alroy 2020; </a:t>
            </a:r>
            <a:r>
              <a:rPr i="1" lang="en">
                <a:solidFill>
                  <a:schemeClr val="dk1"/>
                </a:solidFill>
              </a:rPr>
              <a:t>Paleobiology</a:t>
            </a:r>
            <a:endParaRPr i="1">
              <a:solidFill>
                <a:schemeClr val="dk1"/>
              </a:solidFill>
            </a:endParaRPr>
          </a:p>
          <a:p>
            <a:pPr indent="0" lvl="0" marL="0" rtl="0" algn="r">
              <a:spcBef>
                <a:spcPts val="0"/>
              </a:spcBef>
              <a:spcAft>
                <a:spcPts val="0"/>
              </a:spcAft>
              <a:buNone/>
            </a:pPr>
            <a:r>
              <a:t/>
            </a:r>
            <a:endParaRPr i="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47"/>
          <p:cNvSpPr/>
          <p:nvPr/>
        </p:nvSpPr>
        <p:spPr>
          <a:xfrm>
            <a:off x="0" y="0"/>
            <a:ext cx="9144000" cy="884100"/>
          </a:xfrm>
          <a:prstGeom prst="rect">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Capture-mark-recapture</a:t>
            </a:r>
            <a:endParaRPr b="1">
              <a:solidFill>
                <a:srgbClr val="FFFFFF"/>
              </a:solidFill>
            </a:endParaRPr>
          </a:p>
        </p:txBody>
      </p:sp>
      <p:pic>
        <p:nvPicPr>
          <p:cNvPr id="460" name="Google Shape;460;p47"/>
          <p:cNvPicPr preferRelativeResize="0"/>
          <p:nvPr/>
        </p:nvPicPr>
        <p:blipFill>
          <a:blip r:embed="rId3">
            <a:alphaModFix/>
          </a:blip>
          <a:stretch>
            <a:fillRect/>
          </a:stretch>
        </p:blipFill>
        <p:spPr>
          <a:xfrm>
            <a:off x="230150" y="1137609"/>
            <a:ext cx="4227675" cy="3508966"/>
          </a:xfrm>
          <a:prstGeom prst="rect">
            <a:avLst/>
          </a:prstGeom>
          <a:noFill/>
          <a:ln>
            <a:noFill/>
          </a:ln>
        </p:spPr>
      </p:pic>
      <p:pic>
        <p:nvPicPr>
          <p:cNvPr id="461" name="Google Shape;461;p47"/>
          <p:cNvPicPr preferRelativeResize="0"/>
          <p:nvPr/>
        </p:nvPicPr>
        <p:blipFill>
          <a:blip r:embed="rId4">
            <a:alphaModFix/>
          </a:blip>
          <a:stretch>
            <a:fillRect/>
          </a:stretch>
        </p:blipFill>
        <p:spPr>
          <a:xfrm>
            <a:off x="4686175" y="1156762"/>
            <a:ext cx="4227667" cy="3525887"/>
          </a:xfrm>
          <a:prstGeom prst="rect">
            <a:avLst/>
          </a:prstGeom>
          <a:noFill/>
          <a:ln>
            <a:noFill/>
          </a:ln>
        </p:spPr>
      </p:pic>
      <p:sp>
        <p:nvSpPr>
          <p:cNvPr id="462" name="Google Shape;462;p47"/>
          <p:cNvSpPr txBox="1"/>
          <p:nvPr/>
        </p:nvSpPr>
        <p:spPr>
          <a:xfrm>
            <a:off x="5357300" y="4682650"/>
            <a:ext cx="36078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Liow</a:t>
            </a:r>
            <a:r>
              <a:rPr lang="en"/>
              <a:t> </a:t>
            </a:r>
            <a:r>
              <a:rPr i="1" lang="en"/>
              <a:t>et al</a:t>
            </a:r>
            <a:r>
              <a:rPr lang="en"/>
              <a:t>. 2015; </a:t>
            </a:r>
            <a:r>
              <a:rPr i="1" lang="en"/>
              <a:t>Ecol. Lett.</a:t>
            </a:r>
            <a:endParaRPr i="1"/>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48"/>
          <p:cNvSpPr/>
          <p:nvPr/>
        </p:nvSpPr>
        <p:spPr>
          <a:xfrm>
            <a:off x="0" y="0"/>
            <a:ext cx="9144000" cy="884100"/>
          </a:xfrm>
          <a:prstGeom prst="rect">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Sampling proxy correction</a:t>
            </a:r>
            <a:endParaRPr b="1">
              <a:solidFill>
                <a:srgbClr val="FFFFFF"/>
              </a:solidFill>
            </a:endParaRPr>
          </a:p>
        </p:txBody>
      </p:sp>
      <p:sp>
        <p:nvSpPr>
          <p:cNvPr id="469" name="Google Shape;469;p48"/>
          <p:cNvSpPr txBox="1"/>
          <p:nvPr/>
        </p:nvSpPr>
        <p:spPr>
          <a:xfrm>
            <a:off x="-520425" y="4772100"/>
            <a:ext cx="96645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rPr>
              <a:t>Brocklehurst 2015; </a:t>
            </a:r>
            <a:r>
              <a:rPr i="1" lang="en">
                <a:solidFill>
                  <a:schemeClr val="dk1"/>
                </a:solidFill>
              </a:rPr>
              <a:t>Palaeo. Electronica</a:t>
            </a:r>
            <a:r>
              <a:rPr lang="en"/>
              <a:t>, </a:t>
            </a:r>
            <a:r>
              <a:rPr lang="en"/>
              <a:t>Dunhill</a:t>
            </a:r>
            <a:r>
              <a:rPr lang="en"/>
              <a:t> </a:t>
            </a:r>
            <a:r>
              <a:rPr i="1" lang="en"/>
              <a:t>et al.</a:t>
            </a:r>
            <a:r>
              <a:rPr lang="en"/>
              <a:t> 2018; </a:t>
            </a:r>
            <a:r>
              <a:rPr i="1" lang="en"/>
              <a:t>Palaeontology</a:t>
            </a:r>
            <a:endParaRPr i="1"/>
          </a:p>
        </p:txBody>
      </p:sp>
      <p:pic>
        <p:nvPicPr>
          <p:cNvPr id="470" name="Google Shape;470;p48"/>
          <p:cNvPicPr preferRelativeResize="0"/>
          <p:nvPr/>
        </p:nvPicPr>
        <p:blipFill>
          <a:blip r:embed="rId3">
            <a:alphaModFix/>
          </a:blip>
          <a:stretch>
            <a:fillRect/>
          </a:stretch>
        </p:blipFill>
        <p:spPr>
          <a:xfrm>
            <a:off x="437025" y="1107275"/>
            <a:ext cx="4662156" cy="3583200"/>
          </a:xfrm>
          <a:prstGeom prst="rect">
            <a:avLst/>
          </a:prstGeom>
          <a:noFill/>
          <a:ln>
            <a:noFill/>
          </a:ln>
        </p:spPr>
      </p:pic>
      <p:pic>
        <p:nvPicPr>
          <p:cNvPr id="471" name="Google Shape;471;p48"/>
          <p:cNvPicPr preferRelativeResize="0"/>
          <p:nvPr/>
        </p:nvPicPr>
        <p:blipFill rotWithShape="1">
          <a:blip r:embed="rId4">
            <a:alphaModFix/>
          </a:blip>
          <a:srcRect b="0" l="0" r="0" t="42082"/>
          <a:stretch/>
        </p:blipFill>
        <p:spPr>
          <a:xfrm>
            <a:off x="6000975" y="1025662"/>
            <a:ext cx="2488964" cy="374643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49"/>
          <p:cNvSpPr/>
          <p:nvPr/>
        </p:nvSpPr>
        <p:spPr>
          <a:xfrm>
            <a:off x="0" y="0"/>
            <a:ext cx="9144000" cy="884100"/>
          </a:xfrm>
          <a:prstGeom prst="rect">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Who needs fossils when you have trees?</a:t>
            </a:r>
            <a:endParaRPr b="1">
              <a:solidFill>
                <a:srgbClr val="FFFFFF"/>
              </a:solidFill>
            </a:endParaRPr>
          </a:p>
        </p:txBody>
      </p:sp>
      <p:pic>
        <p:nvPicPr>
          <p:cNvPr id="478" name="Google Shape;478;p49"/>
          <p:cNvPicPr preferRelativeResize="0"/>
          <p:nvPr/>
        </p:nvPicPr>
        <p:blipFill>
          <a:blip r:embed="rId3">
            <a:alphaModFix/>
          </a:blip>
          <a:stretch>
            <a:fillRect/>
          </a:stretch>
        </p:blipFill>
        <p:spPr>
          <a:xfrm>
            <a:off x="1986175" y="954901"/>
            <a:ext cx="4694889" cy="4106977"/>
          </a:xfrm>
          <a:prstGeom prst="rect">
            <a:avLst/>
          </a:prstGeom>
          <a:noFill/>
          <a:ln>
            <a:noFill/>
          </a:ln>
        </p:spPr>
      </p:pic>
      <p:sp>
        <p:nvSpPr>
          <p:cNvPr id="479" name="Google Shape;479;p49"/>
          <p:cNvSpPr txBox="1"/>
          <p:nvPr/>
        </p:nvSpPr>
        <p:spPr>
          <a:xfrm>
            <a:off x="5536200" y="4772100"/>
            <a:ext cx="36078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Hopkins </a:t>
            </a:r>
            <a:r>
              <a:rPr i="1" lang="en"/>
              <a:t>et al</a:t>
            </a:r>
            <a:r>
              <a:rPr lang="en"/>
              <a:t>.</a:t>
            </a:r>
            <a:r>
              <a:rPr lang="en"/>
              <a:t> 2018; </a:t>
            </a:r>
            <a:r>
              <a:rPr i="1" lang="en"/>
              <a:t>Paleobiology</a:t>
            </a:r>
            <a:endParaRPr i="1"/>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50"/>
          <p:cNvSpPr/>
          <p:nvPr/>
        </p:nvSpPr>
        <p:spPr>
          <a:xfrm>
            <a:off x="0" y="0"/>
            <a:ext cx="9144000" cy="884100"/>
          </a:xfrm>
          <a:prstGeom prst="rect">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0"/>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Space vs time</a:t>
            </a:r>
            <a:endParaRPr b="1">
              <a:solidFill>
                <a:srgbClr val="FFFFFF"/>
              </a:solidFill>
            </a:endParaRPr>
          </a:p>
        </p:txBody>
      </p:sp>
      <p:pic>
        <p:nvPicPr>
          <p:cNvPr id="486" name="Google Shape;486;p50"/>
          <p:cNvPicPr preferRelativeResize="0"/>
          <p:nvPr/>
        </p:nvPicPr>
        <p:blipFill rotWithShape="1">
          <a:blip r:embed="rId3">
            <a:alphaModFix/>
          </a:blip>
          <a:srcRect b="0" l="0" r="0" t="33355"/>
          <a:stretch/>
        </p:blipFill>
        <p:spPr>
          <a:xfrm>
            <a:off x="644375" y="997575"/>
            <a:ext cx="3540750" cy="3861351"/>
          </a:xfrm>
          <a:prstGeom prst="rect">
            <a:avLst/>
          </a:prstGeom>
          <a:noFill/>
          <a:ln>
            <a:noFill/>
          </a:ln>
        </p:spPr>
      </p:pic>
      <p:sp>
        <p:nvSpPr>
          <p:cNvPr id="487" name="Google Shape;487;p50"/>
          <p:cNvSpPr txBox="1"/>
          <p:nvPr/>
        </p:nvSpPr>
        <p:spPr>
          <a:xfrm>
            <a:off x="1153925" y="4796050"/>
            <a:ext cx="30312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Close </a:t>
            </a:r>
            <a:r>
              <a:rPr i="1" lang="en"/>
              <a:t>et al.</a:t>
            </a:r>
            <a:r>
              <a:rPr lang="en"/>
              <a:t> 2017; </a:t>
            </a:r>
            <a:r>
              <a:rPr i="1" lang="en"/>
              <a:t>Nature Comms</a:t>
            </a:r>
            <a:r>
              <a:rPr i="1" lang="en"/>
              <a:t>.</a:t>
            </a:r>
            <a:endParaRPr i="1"/>
          </a:p>
        </p:txBody>
      </p:sp>
      <p:sp>
        <p:nvSpPr>
          <p:cNvPr id="488" name="Google Shape;488;p50"/>
          <p:cNvSpPr txBox="1"/>
          <p:nvPr/>
        </p:nvSpPr>
        <p:spPr>
          <a:xfrm>
            <a:off x="4337950" y="4796050"/>
            <a:ext cx="43896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Antell</a:t>
            </a:r>
            <a:r>
              <a:rPr lang="en"/>
              <a:t> </a:t>
            </a:r>
            <a:r>
              <a:rPr i="1" lang="en"/>
              <a:t>et al.</a:t>
            </a:r>
            <a:r>
              <a:rPr lang="en"/>
              <a:t> 2020; </a:t>
            </a:r>
            <a:r>
              <a:rPr i="1" lang="en"/>
              <a:t>Curr.</a:t>
            </a:r>
            <a:r>
              <a:rPr i="1" lang="en"/>
              <a:t> Biol.</a:t>
            </a:r>
            <a:endParaRPr i="1"/>
          </a:p>
        </p:txBody>
      </p:sp>
      <p:pic>
        <p:nvPicPr>
          <p:cNvPr id="489" name="Google Shape;489;p50"/>
          <p:cNvPicPr preferRelativeResize="0"/>
          <p:nvPr/>
        </p:nvPicPr>
        <p:blipFill>
          <a:blip r:embed="rId4">
            <a:alphaModFix/>
          </a:blip>
          <a:stretch>
            <a:fillRect/>
          </a:stretch>
        </p:blipFill>
        <p:spPr>
          <a:xfrm>
            <a:off x="4991950" y="1060450"/>
            <a:ext cx="3735600" cy="3735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pic>
        <p:nvPicPr>
          <p:cNvPr id="81" name="Google Shape;81;p16"/>
          <p:cNvPicPr preferRelativeResize="0"/>
          <p:nvPr/>
        </p:nvPicPr>
        <p:blipFill>
          <a:blip r:embed="rId3">
            <a:alphaModFix/>
          </a:blip>
          <a:stretch>
            <a:fillRect/>
          </a:stretch>
        </p:blipFill>
        <p:spPr>
          <a:xfrm>
            <a:off x="1977763" y="1241350"/>
            <a:ext cx="5188475" cy="3415200"/>
          </a:xfrm>
          <a:prstGeom prst="rect">
            <a:avLst/>
          </a:prstGeom>
          <a:noFill/>
          <a:ln>
            <a:noFill/>
          </a:ln>
        </p:spPr>
      </p:pic>
      <p:sp>
        <p:nvSpPr>
          <p:cNvPr id="82" name="Google Shape;82;p16"/>
          <p:cNvSpPr/>
          <p:nvPr/>
        </p:nvSpPr>
        <p:spPr>
          <a:xfrm>
            <a:off x="0" y="0"/>
            <a:ext cx="9144000" cy="8841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The fossil record is an incomplete record</a:t>
            </a:r>
            <a:endParaRPr b="1">
              <a:solidFill>
                <a:srgbClr val="FFFFFF"/>
              </a:solidFill>
            </a:endParaRPr>
          </a:p>
        </p:txBody>
      </p:sp>
      <p:sp>
        <p:nvSpPr>
          <p:cNvPr id="84" name="Google Shape;84;p16"/>
          <p:cNvSpPr txBox="1"/>
          <p:nvPr/>
        </p:nvSpPr>
        <p:spPr>
          <a:xfrm>
            <a:off x="0" y="4772100"/>
            <a:ext cx="91440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Benton </a:t>
            </a:r>
            <a:r>
              <a:rPr i="1" lang="en"/>
              <a:t>et al.</a:t>
            </a:r>
            <a:r>
              <a:rPr lang="en"/>
              <a:t> 2011; In</a:t>
            </a:r>
            <a:r>
              <a:rPr i="1" lang="en"/>
              <a:t> Comparing the Geological and Fossil Records: Implications for Biodiversity</a:t>
            </a:r>
            <a:endParaRPr i="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4577700" y="3212800"/>
            <a:ext cx="3276276" cy="2047675"/>
          </a:xfrm>
          <a:prstGeom prst="rect">
            <a:avLst/>
          </a:prstGeom>
          <a:noFill/>
          <a:ln>
            <a:noFill/>
          </a:ln>
        </p:spPr>
      </p:pic>
      <p:sp>
        <p:nvSpPr>
          <p:cNvPr id="90" name="Google Shape;90;p17"/>
          <p:cNvSpPr/>
          <p:nvPr/>
        </p:nvSpPr>
        <p:spPr>
          <a:xfrm>
            <a:off x="0" y="0"/>
            <a:ext cx="9144000" cy="8841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Sampling has many facets</a:t>
            </a:r>
            <a:endParaRPr b="1">
              <a:solidFill>
                <a:srgbClr val="FFFFFF"/>
              </a:solidFill>
            </a:endParaRPr>
          </a:p>
        </p:txBody>
      </p:sp>
      <p:pic>
        <p:nvPicPr>
          <p:cNvPr id="92" name="Google Shape;92;p17"/>
          <p:cNvPicPr preferRelativeResize="0"/>
          <p:nvPr/>
        </p:nvPicPr>
        <p:blipFill>
          <a:blip r:embed="rId4">
            <a:alphaModFix/>
          </a:blip>
          <a:stretch>
            <a:fillRect/>
          </a:stretch>
        </p:blipFill>
        <p:spPr>
          <a:xfrm>
            <a:off x="311699" y="2013662"/>
            <a:ext cx="1282288" cy="1573376"/>
          </a:xfrm>
          <a:prstGeom prst="rect">
            <a:avLst/>
          </a:prstGeom>
          <a:noFill/>
          <a:ln>
            <a:noFill/>
          </a:ln>
        </p:spPr>
      </p:pic>
      <p:pic>
        <p:nvPicPr>
          <p:cNvPr id="93" name="Google Shape;93;p17"/>
          <p:cNvPicPr preferRelativeResize="0"/>
          <p:nvPr/>
        </p:nvPicPr>
        <p:blipFill>
          <a:blip r:embed="rId5">
            <a:alphaModFix/>
          </a:blip>
          <a:stretch>
            <a:fillRect/>
          </a:stretch>
        </p:blipFill>
        <p:spPr>
          <a:xfrm>
            <a:off x="5078828" y="986550"/>
            <a:ext cx="2731225" cy="1819000"/>
          </a:xfrm>
          <a:prstGeom prst="rect">
            <a:avLst/>
          </a:prstGeom>
          <a:noFill/>
          <a:ln>
            <a:noFill/>
          </a:ln>
        </p:spPr>
      </p:pic>
      <p:pic>
        <p:nvPicPr>
          <p:cNvPr id="94" name="Google Shape;94;p17"/>
          <p:cNvPicPr preferRelativeResize="0"/>
          <p:nvPr/>
        </p:nvPicPr>
        <p:blipFill>
          <a:blip r:embed="rId6">
            <a:alphaModFix/>
          </a:blip>
          <a:stretch>
            <a:fillRect/>
          </a:stretch>
        </p:blipFill>
        <p:spPr>
          <a:xfrm>
            <a:off x="1417425" y="3727036"/>
            <a:ext cx="2298301" cy="1324001"/>
          </a:xfrm>
          <a:prstGeom prst="rect">
            <a:avLst/>
          </a:prstGeom>
          <a:noFill/>
          <a:ln>
            <a:noFill/>
          </a:ln>
        </p:spPr>
      </p:pic>
      <p:pic>
        <p:nvPicPr>
          <p:cNvPr id="95" name="Google Shape;95;p17"/>
          <p:cNvPicPr preferRelativeResize="0"/>
          <p:nvPr/>
        </p:nvPicPr>
        <p:blipFill>
          <a:blip r:embed="rId7">
            <a:alphaModFix/>
          </a:blip>
          <a:stretch>
            <a:fillRect/>
          </a:stretch>
        </p:blipFill>
        <p:spPr>
          <a:xfrm>
            <a:off x="7231792" y="2438696"/>
            <a:ext cx="1823979" cy="1213775"/>
          </a:xfrm>
          <a:prstGeom prst="rect">
            <a:avLst/>
          </a:prstGeom>
          <a:noFill/>
          <a:ln>
            <a:noFill/>
          </a:ln>
        </p:spPr>
      </p:pic>
      <p:pic>
        <p:nvPicPr>
          <p:cNvPr id="96" name="Google Shape;96;p17"/>
          <p:cNvPicPr preferRelativeResize="0"/>
          <p:nvPr/>
        </p:nvPicPr>
        <p:blipFill>
          <a:blip r:embed="rId8">
            <a:alphaModFix/>
          </a:blip>
          <a:stretch>
            <a:fillRect/>
          </a:stretch>
        </p:blipFill>
        <p:spPr>
          <a:xfrm>
            <a:off x="1758725" y="986547"/>
            <a:ext cx="2358875" cy="1573375"/>
          </a:xfrm>
          <a:prstGeom prst="rect">
            <a:avLst/>
          </a:prstGeom>
          <a:noFill/>
          <a:ln>
            <a:noFill/>
          </a:ln>
        </p:spPr>
      </p:pic>
      <p:sp>
        <p:nvSpPr>
          <p:cNvPr id="97" name="Google Shape;97;p17"/>
          <p:cNvSpPr txBox="1"/>
          <p:nvPr/>
        </p:nvSpPr>
        <p:spPr>
          <a:xfrm>
            <a:off x="3660000" y="2908000"/>
            <a:ext cx="182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t>Sampling</a:t>
            </a:r>
            <a:endParaRPr sz="2600"/>
          </a:p>
        </p:txBody>
      </p:sp>
      <p:cxnSp>
        <p:nvCxnSpPr>
          <p:cNvPr id="98" name="Google Shape;98;p17"/>
          <p:cNvCxnSpPr/>
          <p:nvPr/>
        </p:nvCxnSpPr>
        <p:spPr>
          <a:xfrm flipH="1">
            <a:off x="1870500" y="3194350"/>
            <a:ext cx="1789500" cy="3900"/>
          </a:xfrm>
          <a:prstGeom prst="straightConnector1">
            <a:avLst/>
          </a:prstGeom>
          <a:noFill/>
          <a:ln cap="flat" cmpd="sng" w="38100">
            <a:solidFill>
              <a:srgbClr val="FF0000"/>
            </a:solidFill>
            <a:prstDash val="solid"/>
            <a:round/>
            <a:headEnd len="med" w="med" type="none"/>
            <a:tailEnd len="med" w="med" type="triangle"/>
          </a:ln>
        </p:spPr>
      </p:cxnSp>
      <p:cxnSp>
        <p:nvCxnSpPr>
          <p:cNvPr id="99" name="Google Shape;99;p17"/>
          <p:cNvCxnSpPr/>
          <p:nvPr/>
        </p:nvCxnSpPr>
        <p:spPr>
          <a:xfrm flipH="1">
            <a:off x="3812400" y="3453400"/>
            <a:ext cx="366600" cy="400200"/>
          </a:xfrm>
          <a:prstGeom prst="straightConnector1">
            <a:avLst/>
          </a:prstGeom>
          <a:noFill/>
          <a:ln cap="flat" cmpd="sng" w="38100">
            <a:solidFill>
              <a:srgbClr val="FF0000"/>
            </a:solidFill>
            <a:prstDash val="solid"/>
            <a:round/>
            <a:headEnd len="med" w="med" type="none"/>
            <a:tailEnd len="med" w="med" type="triangle"/>
          </a:ln>
        </p:spPr>
      </p:cxnSp>
      <p:cxnSp>
        <p:nvCxnSpPr>
          <p:cNvPr id="100" name="Google Shape;100;p17"/>
          <p:cNvCxnSpPr/>
          <p:nvPr/>
        </p:nvCxnSpPr>
        <p:spPr>
          <a:xfrm flipH="1" rot="10800000">
            <a:off x="4888100" y="2591988"/>
            <a:ext cx="407400" cy="435600"/>
          </a:xfrm>
          <a:prstGeom prst="straightConnector1">
            <a:avLst/>
          </a:prstGeom>
          <a:noFill/>
          <a:ln cap="flat" cmpd="sng" w="38100">
            <a:solidFill>
              <a:srgbClr val="FF0000"/>
            </a:solidFill>
            <a:prstDash val="solid"/>
            <a:round/>
            <a:headEnd len="med" w="med" type="none"/>
            <a:tailEnd len="med" w="med" type="triangle"/>
          </a:ln>
        </p:spPr>
      </p:cxnSp>
      <p:cxnSp>
        <p:nvCxnSpPr>
          <p:cNvPr id="101" name="Google Shape;101;p17"/>
          <p:cNvCxnSpPr/>
          <p:nvPr/>
        </p:nvCxnSpPr>
        <p:spPr>
          <a:xfrm rot="10800000">
            <a:off x="3703200" y="2679888"/>
            <a:ext cx="414000" cy="271500"/>
          </a:xfrm>
          <a:prstGeom prst="straightConnector1">
            <a:avLst/>
          </a:prstGeom>
          <a:noFill/>
          <a:ln cap="flat" cmpd="sng" w="38100">
            <a:solidFill>
              <a:srgbClr val="FF0000"/>
            </a:solidFill>
            <a:prstDash val="solid"/>
            <a:round/>
            <a:headEnd len="med" w="med" type="none"/>
            <a:tailEnd len="med" w="med" type="triangle"/>
          </a:ln>
        </p:spPr>
      </p:cxnSp>
      <p:cxnSp>
        <p:nvCxnSpPr>
          <p:cNvPr id="102" name="Google Shape;102;p17"/>
          <p:cNvCxnSpPr/>
          <p:nvPr/>
        </p:nvCxnSpPr>
        <p:spPr>
          <a:xfrm>
            <a:off x="5027700" y="3463900"/>
            <a:ext cx="456300" cy="379200"/>
          </a:xfrm>
          <a:prstGeom prst="straightConnector1">
            <a:avLst/>
          </a:prstGeom>
          <a:noFill/>
          <a:ln cap="flat" cmpd="sng" w="38100">
            <a:solidFill>
              <a:srgbClr val="FF0000"/>
            </a:solidFill>
            <a:prstDash val="solid"/>
            <a:round/>
            <a:headEnd len="med" w="med" type="none"/>
            <a:tailEnd len="med" w="med" type="triangle"/>
          </a:ln>
        </p:spPr>
      </p:cxnSp>
      <p:cxnSp>
        <p:nvCxnSpPr>
          <p:cNvPr id="103" name="Google Shape;103;p17"/>
          <p:cNvCxnSpPr/>
          <p:nvPr/>
        </p:nvCxnSpPr>
        <p:spPr>
          <a:xfrm flipH="1" rot="10800000">
            <a:off x="5449492" y="2969383"/>
            <a:ext cx="1629900" cy="1809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p:nvPr/>
        </p:nvSpPr>
        <p:spPr>
          <a:xfrm>
            <a:off x="0" y="0"/>
            <a:ext cx="9144000" cy="8841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Sampling varies spatially and temporally</a:t>
            </a:r>
            <a:endParaRPr b="1">
              <a:solidFill>
                <a:srgbClr val="FFFFFF"/>
              </a:solidFill>
            </a:endParaRPr>
          </a:p>
        </p:txBody>
      </p:sp>
      <p:sp>
        <p:nvSpPr>
          <p:cNvPr id="110" name="Google Shape;110;p18"/>
          <p:cNvSpPr txBox="1"/>
          <p:nvPr/>
        </p:nvSpPr>
        <p:spPr>
          <a:xfrm>
            <a:off x="0" y="4772100"/>
            <a:ext cx="91440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Allen</a:t>
            </a:r>
            <a:r>
              <a:rPr lang="en"/>
              <a:t> </a:t>
            </a:r>
            <a:r>
              <a:rPr i="1" lang="en"/>
              <a:t>et al.</a:t>
            </a:r>
            <a:r>
              <a:rPr lang="en"/>
              <a:t> in press; </a:t>
            </a:r>
            <a:r>
              <a:rPr i="1" lang="en"/>
              <a:t>Proc. Roy. Soc. B</a:t>
            </a:r>
            <a:endParaRPr i="1"/>
          </a:p>
        </p:txBody>
      </p:sp>
      <p:pic>
        <p:nvPicPr>
          <p:cNvPr id="111" name="Google Shape;111;p18"/>
          <p:cNvPicPr preferRelativeResize="0"/>
          <p:nvPr/>
        </p:nvPicPr>
        <p:blipFill>
          <a:blip r:embed="rId3">
            <a:alphaModFix/>
          </a:blip>
          <a:stretch>
            <a:fillRect/>
          </a:stretch>
        </p:blipFill>
        <p:spPr>
          <a:xfrm>
            <a:off x="121201" y="1753299"/>
            <a:ext cx="2916890" cy="1950712"/>
          </a:xfrm>
          <a:prstGeom prst="rect">
            <a:avLst/>
          </a:prstGeom>
          <a:noFill/>
          <a:ln>
            <a:noFill/>
          </a:ln>
        </p:spPr>
      </p:pic>
      <p:pic>
        <p:nvPicPr>
          <p:cNvPr id="112" name="Google Shape;112;p18"/>
          <p:cNvPicPr preferRelativeResize="0"/>
          <p:nvPr/>
        </p:nvPicPr>
        <p:blipFill>
          <a:blip r:embed="rId4">
            <a:alphaModFix/>
          </a:blip>
          <a:stretch>
            <a:fillRect/>
          </a:stretch>
        </p:blipFill>
        <p:spPr>
          <a:xfrm>
            <a:off x="3229956" y="1799431"/>
            <a:ext cx="2837640" cy="1901367"/>
          </a:xfrm>
          <a:prstGeom prst="rect">
            <a:avLst/>
          </a:prstGeom>
          <a:noFill/>
          <a:ln>
            <a:noFill/>
          </a:ln>
        </p:spPr>
      </p:pic>
      <p:pic>
        <p:nvPicPr>
          <p:cNvPr id="113" name="Google Shape;113;p18"/>
          <p:cNvPicPr preferRelativeResize="0"/>
          <p:nvPr/>
        </p:nvPicPr>
        <p:blipFill>
          <a:blip r:embed="rId5">
            <a:alphaModFix/>
          </a:blip>
          <a:stretch>
            <a:fillRect/>
          </a:stretch>
        </p:blipFill>
        <p:spPr>
          <a:xfrm>
            <a:off x="6259461" y="1799432"/>
            <a:ext cx="2763338" cy="1858445"/>
          </a:xfrm>
          <a:prstGeom prst="rect">
            <a:avLst/>
          </a:prstGeom>
          <a:noFill/>
          <a:ln>
            <a:noFill/>
          </a:ln>
        </p:spPr>
      </p:pic>
      <p:sp>
        <p:nvSpPr>
          <p:cNvPr id="114" name="Google Shape;114;p18"/>
          <p:cNvSpPr txBox="1"/>
          <p:nvPr/>
        </p:nvSpPr>
        <p:spPr>
          <a:xfrm>
            <a:off x="121200" y="3627800"/>
            <a:ext cx="2837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t>Late Permian</a:t>
            </a:r>
            <a:endParaRPr sz="2000"/>
          </a:p>
        </p:txBody>
      </p:sp>
      <p:sp>
        <p:nvSpPr>
          <p:cNvPr id="115" name="Google Shape;115;p18"/>
          <p:cNvSpPr txBox="1"/>
          <p:nvPr/>
        </p:nvSpPr>
        <p:spPr>
          <a:xfrm>
            <a:off x="3304275" y="3627800"/>
            <a:ext cx="2704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t>Early Triassic</a:t>
            </a:r>
            <a:endParaRPr sz="2000"/>
          </a:p>
        </p:txBody>
      </p:sp>
      <p:sp>
        <p:nvSpPr>
          <p:cNvPr id="116" name="Google Shape;116;p18"/>
          <p:cNvSpPr txBox="1"/>
          <p:nvPr/>
        </p:nvSpPr>
        <p:spPr>
          <a:xfrm>
            <a:off x="6338650" y="3627800"/>
            <a:ext cx="2625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t>Middle</a:t>
            </a:r>
            <a:r>
              <a:rPr lang="en" sz="2000"/>
              <a:t> Triassic</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9"/>
          <p:cNvSpPr/>
          <p:nvPr/>
        </p:nvSpPr>
        <p:spPr>
          <a:xfrm>
            <a:off x="0" y="0"/>
            <a:ext cx="9144000" cy="8841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Sampling varies by clade </a:t>
            </a:r>
            <a:endParaRPr b="1">
              <a:solidFill>
                <a:srgbClr val="FFFFFF"/>
              </a:solidFill>
            </a:endParaRPr>
          </a:p>
        </p:txBody>
      </p:sp>
      <p:sp>
        <p:nvSpPr>
          <p:cNvPr id="123" name="Google Shape;123;p19"/>
          <p:cNvSpPr txBox="1"/>
          <p:nvPr/>
        </p:nvSpPr>
        <p:spPr>
          <a:xfrm>
            <a:off x="0" y="4772100"/>
            <a:ext cx="91440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Lloyd and Friedman</a:t>
            </a:r>
            <a:r>
              <a:rPr lang="en"/>
              <a:t> 2013; </a:t>
            </a:r>
            <a:r>
              <a:rPr i="1" lang="en"/>
              <a:t>Palaeo3</a:t>
            </a:r>
            <a:endParaRPr i="1"/>
          </a:p>
        </p:txBody>
      </p:sp>
      <p:pic>
        <p:nvPicPr>
          <p:cNvPr id="124" name="Google Shape;124;p19"/>
          <p:cNvPicPr preferRelativeResize="0"/>
          <p:nvPr/>
        </p:nvPicPr>
        <p:blipFill>
          <a:blip r:embed="rId3">
            <a:alphaModFix/>
          </a:blip>
          <a:stretch>
            <a:fillRect/>
          </a:stretch>
        </p:blipFill>
        <p:spPr>
          <a:xfrm>
            <a:off x="2320031" y="884100"/>
            <a:ext cx="4503937" cy="3887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0"/>
          <p:cNvSpPr/>
          <p:nvPr/>
        </p:nvSpPr>
        <p:spPr>
          <a:xfrm>
            <a:off x="0" y="0"/>
            <a:ext cx="9144000" cy="8841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Sampling varies anatomically</a:t>
            </a:r>
            <a:endParaRPr b="1">
              <a:solidFill>
                <a:srgbClr val="FFFFFF"/>
              </a:solidFill>
            </a:endParaRPr>
          </a:p>
        </p:txBody>
      </p:sp>
      <p:sp>
        <p:nvSpPr>
          <p:cNvPr id="131" name="Google Shape;131;p20"/>
          <p:cNvSpPr txBox="1"/>
          <p:nvPr/>
        </p:nvSpPr>
        <p:spPr>
          <a:xfrm>
            <a:off x="0" y="4772100"/>
            <a:ext cx="91440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Gardner et al. 2016; </a:t>
            </a:r>
            <a:r>
              <a:rPr i="1" lang="en"/>
              <a:t>Palaeo3</a:t>
            </a:r>
            <a:endParaRPr i="1"/>
          </a:p>
        </p:txBody>
      </p:sp>
      <p:pic>
        <p:nvPicPr>
          <p:cNvPr id="132" name="Google Shape;132;p20"/>
          <p:cNvPicPr preferRelativeResize="0"/>
          <p:nvPr/>
        </p:nvPicPr>
        <p:blipFill>
          <a:blip r:embed="rId3">
            <a:alphaModFix/>
          </a:blip>
          <a:stretch>
            <a:fillRect/>
          </a:stretch>
        </p:blipFill>
        <p:spPr>
          <a:xfrm>
            <a:off x="1590737" y="958650"/>
            <a:ext cx="5962525" cy="3952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pic>
        <p:nvPicPr>
          <p:cNvPr id="137" name="Google Shape;137;p21"/>
          <p:cNvPicPr preferRelativeResize="0"/>
          <p:nvPr/>
        </p:nvPicPr>
        <p:blipFill>
          <a:blip r:embed="rId3">
            <a:alphaModFix/>
          </a:blip>
          <a:stretch>
            <a:fillRect/>
          </a:stretch>
        </p:blipFill>
        <p:spPr>
          <a:xfrm>
            <a:off x="1686742" y="946450"/>
            <a:ext cx="5770517" cy="3954602"/>
          </a:xfrm>
          <a:prstGeom prst="rect">
            <a:avLst/>
          </a:prstGeom>
          <a:noFill/>
          <a:ln>
            <a:noFill/>
          </a:ln>
        </p:spPr>
      </p:pic>
      <p:sp>
        <p:nvSpPr>
          <p:cNvPr id="138" name="Google Shape;138;p21"/>
          <p:cNvSpPr/>
          <p:nvPr/>
        </p:nvSpPr>
        <p:spPr>
          <a:xfrm>
            <a:off x="0" y="0"/>
            <a:ext cx="9144000" cy="884100"/>
          </a:xfrm>
          <a:prstGeom prst="rect">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88</a:t>
            </a:r>
            <a:endParaRPr/>
          </a:p>
        </p:txBody>
      </p:sp>
      <p:sp>
        <p:nvSpPr>
          <p:cNvPr id="139" name="Google Shape;139;p21"/>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Sampling as explanatory variable: patient zero</a:t>
            </a:r>
            <a:endParaRPr b="1">
              <a:solidFill>
                <a:srgbClr val="FFFFFF"/>
              </a:solidFill>
            </a:endParaRPr>
          </a:p>
        </p:txBody>
      </p:sp>
      <p:sp>
        <p:nvSpPr>
          <p:cNvPr id="140" name="Google Shape;140;p21"/>
          <p:cNvSpPr txBox="1"/>
          <p:nvPr/>
        </p:nvSpPr>
        <p:spPr>
          <a:xfrm>
            <a:off x="0" y="4772100"/>
            <a:ext cx="91440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Raup 1972; </a:t>
            </a:r>
            <a:r>
              <a:rPr i="1" lang="en"/>
              <a:t>Science</a:t>
            </a:r>
            <a:endParaRPr i="1"/>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